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2" r:id="rId2"/>
    <p:sldId id="304" r:id="rId3"/>
    <p:sldId id="305" r:id="rId4"/>
    <p:sldId id="306" r:id="rId5"/>
    <p:sldId id="307" r:id="rId6"/>
    <p:sldId id="308" r:id="rId7"/>
    <p:sldId id="310" r:id="rId8"/>
    <p:sldId id="309" r:id="rId9"/>
    <p:sldId id="311" r:id="rId10"/>
    <p:sldId id="312" r:id="rId11"/>
    <p:sldId id="313" r:id="rId12"/>
    <p:sldId id="314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0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0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AE85C-1BB9-41A3-958B-7DF542088DC0}" type="datetimeFigureOut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9B2C0-9A97-432F-A793-AEB6B7E7F9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803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E4F47-440E-4739-888A-EC7A20A27482}" type="datetimeFigureOut">
              <a:rPr lang="zh-CN" altLang="en-US" smtClean="0"/>
              <a:t>2017/3/14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39D9-3575-489A-83CA-8A741862D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08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239D9-3575-489A-83CA-8A741862DBE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38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56176" y="307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i="1" dirty="0" smtClean="0">
                <a:solidFill>
                  <a:srgbClr val="FFC000"/>
                </a:solidFill>
              </a:rPr>
              <a:t>平塘县六硐小学教师备课组</a:t>
            </a:r>
            <a:endParaRPr lang="zh-CN" altLang="en-US" b="0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47843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http://gzptldxx.paiyiedu.com</a:t>
            </a:r>
            <a:endParaRPr lang="zh-CN" altLang="en-US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766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新人教版六年级数学下册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27089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平塘县六硐小学：洪发永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483768" y="1556792"/>
            <a:ext cx="3663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圆柱的认识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20101112083629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95535" y="1628800"/>
            <a:ext cx="1656185" cy="24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timg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2736304" cy="24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esktop\timg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2808312" cy="246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221088"/>
            <a:ext cx="61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深</a:t>
            </a:r>
            <a:endParaRPr lang="zh-CN" alt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689902" y="4221088"/>
            <a:ext cx="61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厚</a:t>
            </a:r>
            <a:endParaRPr lang="zh-CN" alt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948264" y="4109930"/>
            <a:ext cx="61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长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807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964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1</a:t>
            </a:r>
            <a:r>
              <a:rPr lang="zh-CN" altLang="en-US" sz="3200" dirty="0"/>
              <a:t>、圆柱的上下两个圆面叫做（ </a:t>
            </a:r>
            <a:r>
              <a:rPr lang="zh-CN" altLang="en-US" sz="3200" dirty="0" smtClean="0"/>
              <a:t>     </a:t>
            </a:r>
            <a:r>
              <a:rPr lang="zh-CN" altLang="en-US" sz="3200" dirty="0"/>
              <a:t>    ），它们是（        ）的两个圆形；周围的面叫做（    ）；圆柱两个底面之间的距离叫做（  </a:t>
            </a:r>
            <a:r>
              <a:rPr lang="zh-CN" altLang="en-US" sz="3200" dirty="0" smtClean="0"/>
              <a:t> </a:t>
            </a:r>
            <a:r>
              <a:rPr lang="zh-CN" altLang="en-US" sz="3200" dirty="0"/>
              <a:t> ）。一个圆柱有（     ）条高。</a:t>
            </a:r>
          </a:p>
        </p:txBody>
      </p:sp>
      <p:pic>
        <p:nvPicPr>
          <p:cNvPr id="5122" name="Picture 2" descr="C:\Users\Administrator\Desktop\人教版六年级数学下册电子课本0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5"/>
          <a:stretch/>
        </p:blipFill>
        <p:spPr bwMode="auto">
          <a:xfrm>
            <a:off x="323528" y="3679369"/>
            <a:ext cx="8496944" cy="241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996952"/>
            <a:ext cx="863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、下面的图形哪些是圆柱，在下面的（）里画√。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786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27" y="332655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3</a:t>
            </a:r>
            <a:r>
              <a:rPr lang="zh-CN" altLang="en-US" sz="3600" dirty="0" smtClean="0"/>
              <a:t>、指出下面圆柱的底面、侧面和高。</a:t>
            </a:r>
            <a:endParaRPr lang="zh-CN" altLang="en-US" sz="36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115616" y="1628800"/>
            <a:ext cx="1008112" cy="936104"/>
            <a:chOff x="1115616" y="1628800"/>
            <a:chExt cx="1008112" cy="936104"/>
          </a:xfrm>
        </p:grpSpPr>
        <p:sp>
          <p:nvSpPr>
            <p:cNvPr id="3" name="圆柱形 2"/>
            <p:cNvSpPr/>
            <p:nvPr/>
          </p:nvSpPr>
          <p:spPr>
            <a:xfrm>
              <a:off x="1115616" y="1628800"/>
              <a:ext cx="1008112" cy="936104"/>
            </a:xfrm>
            <a:prstGeom prst="can">
              <a:avLst/>
            </a:prstGeom>
            <a:solidFill>
              <a:schemeClr val="bg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15616" y="2306216"/>
              <a:ext cx="1008112" cy="258688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614123" y="1882304"/>
            <a:ext cx="1549470" cy="898624"/>
            <a:chOff x="3614123" y="1882304"/>
            <a:chExt cx="1549470" cy="898624"/>
          </a:xfrm>
        </p:grpSpPr>
        <p:sp>
          <p:nvSpPr>
            <p:cNvPr id="4" name="圆柱形 3"/>
            <p:cNvSpPr/>
            <p:nvPr/>
          </p:nvSpPr>
          <p:spPr>
            <a:xfrm rot="4097916">
              <a:off x="4263493" y="1342244"/>
              <a:ext cx="360040" cy="1440160"/>
            </a:xfrm>
            <a:prstGeom prst="can">
              <a:avLst/>
            </a:prstGeom>
            <a:solidFill>
              <a:schemeClr val="bg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弧形 6"/>
            <p:cNvSpPr/>
            <p:nvPr/>
          </p:nvSpPr>
          <p:spPr>
            <a:xfrm>
              <a:off x="3614123" y="2168860"/>
              <a:ext cx="288033" cy="612068"/>
            </a:xfrm>
            <a:prstGeom prst="arc">
              <a:avLst/>
            </a:pr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16216" y="1628800"/>
            <a:ext cx="1453480" cy="806760"/>
            <a:chOff x="6516216" y="1628800"/>
            <a:chExt cx="1453480" cy="806760"/>
          </a:xfrm>
        </p:grpSpPr>
        <p:sp>
          <p:nvSpPr>
            <p:cNvPr id="5" name="圆柱形 4"/>
            <p:cNvSpPr/>
            <p:nvPr/>
          </p:nvSpPr>
          <p:spPr>
            <a:xfrm rot="5400000">
              <a:off x="6843582" y="1301434"/>
              <a:ext cx="798748" cy="1453480"/>
            </a:xfrm>
            <a:prstGeom prst="can">
              <a:avLst/>
            </a:prstGeom>
            <a:solidFill>
              <a:schemeClr val="bg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6516216" y="1628800"/>
              <a:ext cx="216024" cy="80676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3140968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4</a:t>
            </a:r>
            <a:r>
              <a:rPr lang="zh-CN" altLang="en-US" sz="3600" dirty="0" smtClean="0"/>
              <a:t>、转动长方形</a:t>
            </a:r>
            <a:r>
              <a:rPr lang="en-US" altLang="zh-CN" sz="3600" dirty="0" smtClean="0"/>
              <a:t>ABCD</a:t>
            </a:r>
            <a:r>
              <a:rPr lang="zh-CN" altLang="en-US" sz="3600" dirty="0" smtClean="0"/>
              <a:t>时，生成两个圆柱，说一说它们的底面半径和高分别是多少？</a:t>
            </a:r>
            <a:endParaRPr lang="zh-CN" altLang="en-US" sz="3600" dirty="0"/>
          </a:p>
        </p:txBody>
      </p:sp>
      <p:sp>
        <p:nvSpPr>
          <p:cNvPr id="12" name="矩形 11"/>
          <p:cNvSpPr/>
          <p:nvPr/>
        </p:nvSpPr>
        <p:spPr>
          <a:xfrm>
            <a:off x="611560" y="4941168"/>
            <a:ext cx="1008112" cy="64807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56186" y="47033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6186" y="540457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52260" y="540905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52260" y="475516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8422" y="5589240"/>
            <a:ext cx="63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2cm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60511" y="5098562"/>
            <a:ext cx="63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1cm</a:t>
            </a:r>
            <a:endParaRPr lang="zh-CN" altLang="en-US" dirty="0"/>
          </a:p>
        </p:txBody>
      </p:sp>
      <p:sp>
        <p:nvSpPr>
          <p:cNvPr id="15" name="圆柱形 14"/>
          <p:cNvSpPr/>
          <p:nvPr/>
        </p:nvSpPr>
        <p:spPr>
          <a:xfrm>
            <a:off x="3481806" y="4848166"/>
            <a:ext cx="2016224" cy="834075"/>
          </a:xfrm>
          <a:prstGeom prst="can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圆柱形 20"/>
          <p:cNvSpPr/>
          <p:nvPr/>
        </p:nvSpPr>
        <p:spPr>
          <a:xfrm>
            <a:off x="6948264" y="4703372"/>
            <a:ext cx="864096" cy="1533940"/>
          </a:xfrm>
          <a:prstGeom prst="can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7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547664" y="1952836"/>
            <a:ext cx="2304256" cy="1440160"/>
            <a:chOff x="1547664" y="1952836"/>
            <a:chExt cx="2304256" cy="1440160"/>
          </a:xfrm>
        </p:grpSpPr>
        <p:sp>
          <p:nvSpPr>
            <p:cNvPr id="2" name="立方体 1"/>
            <p:cNvSpPr/>
            <p:nvPr/>
          </p:nvSpPr>
          <p:spPr>
            <a:xfrm>
              <a:off x="1547664" y="1952836"/>
              <a:ext cx="2304256" cy="1440160"/>
            </a:xfrm>
            <a:prstGeom prst="cube">
              <a:avLst>
                <a:gd name="adj" fmla="val 4791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233444" y="1952836"/>
              <a:ext cx="0" cy="756084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1547664" y="2708920"/>
              <a:ext cx="685780" cy="68407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233444" y="2708920"/>
              <a:ext cx="161847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5724128" y="1772816"/>
            <a:ext cx="1368152" cy="1800200"/>
            <a:chOff x="5724128" y="1772816"/>
            <a:chExt cx="1368152" cy="1800200"/>
          </a:xfrm>
        </p:grpSpPr>
        <p:sp>
          <p:nvSpPr>
            <p:cNvPr id="3" name="立方体 2"/>
            <p:cNvSpPr/>
            <p:nvPr/>
          </p:nvSpPr>
          <p:spPr>
            <a:xfrm>
              <a:off x="5724128" y="1772816"/>
              <a:ext cx="1368152" cy="1800200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6084168" y="1772816"/>
              <a:ext cx="0" cy="1440160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724128" y="3212976"/>
              <a:ext cx="360040" cy="36004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084168" y="3212976"/>
              <a:ext cx="1008112" cy="0"/>
            </a:xfrm>
            <a:prstGeom prst="line">
              <a:avLst/>
            </a:prstGeom>
            <a:ln w="222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86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9938" y="1163638"/>
            <a:ext cx="7602537" cy="4535487"/>
            <a:chOff x="769938" y="1163638"/>
            <a:chExt cx="7602537" cy="45354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938" y="1163638"/>
              <a:ext cx="7602537" cy="4535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4193" y="1163638"/>
              <a:ext cx="1557607" cy="1738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35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115616" y="1416979"/>
            <a:ext cx="6473824" cy="1637987"/>
            <a:chOff x="1074417" y="3789040"/>
            <a:chExt cx="6543303" cy="1637987"/>
          </a:xfrm>
        </p:grpSpPr>
        <p:grpSp>
          <p:nvGrpSpPr>
            <p:cNvPr id="20" name="组合 19"/>
            <p:cNvGrpSpPr/>
            <p:nvPr/>
          </p:nvGrpSpPr>
          <p:grpSpPr>
            <a:xfrm>
              <a:off x="1074417" y="3789040"/>
              <a:ext cx="1224136" cy="1637987"/>
              <a:chOff x="1074417" y="1415333"/>
              <a:chExt cx="1224136" cy="1637987"/>
            </a:xfrm>
          </p:grpSpPr>
          <p:sp>
            <p:nvSpPr>
              <p:cNvPr id="10" name="圆柱形 9"/>
              <p:cNvSpPr/>
              <p:nvPr/>
            </p:nvSpPr>
            <p:spPr>
              <a:xfrm>
                <a:off x="1074417" y="1415333"/>
                <a:ext cx="1224136" cy="1637987"/>
              </a:xfrm>
              <a:prstGeom prst="can">
                <a:avLst>
                  <a:gd name="adj" fmla="val 27723"/>
                </a:avLst>
              </a:prstGeom>
              <a:solidFill>
                <a:schemeClr val="bg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074417" y="2697545"/>
                <a:ext cx="1224136" cy="35256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342779" y="4343693"/>
              <a:ext cx="2350497" cy="1080120"/>
              <a:chOff x="3306075" y="1844824"/>
              <a:chExt cx="2350497" cy="1080120"/>
            </a:xfrm>
          </p:grpSpPr>
          <p:sp>
            <p:nvSpPr>
              <p:cNvPr id="9" name="圆柱形 8"/>
              <p:cNvSpPr/>
              <p:nvPr/>
            </p:nvSpPr>
            <p:spPr>
              <a:xfrm>
                <a:off x="3311859" y="1844824"/>
                <a:ext cx="2344713" cy="1064531"/>
              </a:xfrm>
              <a:prstGeom prst="can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306075" y="2420888"/>
                <a:ext cx="2344713" cy="504056"/>
              </a:xfrm>
              <a:prstGeom prst="ellipse">
                <a:avLst/>
              </a:prstGeom>
              <a:noFill/>
              <a:ln>
                <a:solidFill>
                  <a:srgbClr val="FF0000">
                    <a:alpha val="59000"/>
                  </a:srgb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041656" y="3986867"/>
              <a:ext cx="576064" cy="1440160"/>
              <a:chOff x="7041656" y="1568143"/>
              <a:chExt cx="576064" cy="1440160"/>
            </a:xfrm>
          </p:grpSpPr>
          <p:sp>
            <p:nvSpPr>
              <p:cNvPr id="11" name="圆柱形 10"/>
              <p:cNvSpPr/>
              <p:nvPr/>
            </p:nvSpPr>
            <p:spPr>
              <a:xfrm>
                <a:off x="7041656" y="1568143"/>
                <a:ext cx="576064" cy="1440160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7041656" y="2852936"/>
                <a:ext cx="576064" cy="15536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55526" y="1196752"/>
            <a:ext cx="7832898" cy="1982629"/>
            <a:chOff x="539552" y="1227931"/>
            <a:chExt cx="7832898" cy="1982629"/>
          </a:xfrm>
        </p:grpSpPr>
        <p:pic>
          <p:nvPicPr>
            <p:cNvPr id="4" name="Picture 2" descr="D:\我的文档-桌面-收藏夹\桌面\岗亭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9552" y="1227931"/>
              <a:ext cx="2293867" cy="198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D:\我的文档-桌面-收藏夹\桌面\客家围屋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67261" y="1430973"/>
              <a:ext cx="2525316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D:\我的文档-桌面-收藏夹\桌面\蜡烛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24291" y="1323181"/>
              <a:ext cx="2348159" cy="1822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7604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4453E-7 L 0.00035 0.383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15816" y="980728"/>
            <a:ext cx="2520280" cy="4032448"/>
            <a:chOff x="2915816" y="980728"/>
            <a:chExt cx="2520280" cy="4032448"/>
          </a:xfrm>
        </p:grpSpPr>
        <p:sp>
          <p:nvSpPr>
            <p:cNvPr id="13" name="圆柱形 12"/>
            <p:cNvSpPr/>
            <p:nvPr/>
          </p:nvSpPr>
          <p:spPr>
            <a:xfrm>
              <a:off x="2915816" y="980728"/>
              <a:ext cx="2520280" cy="4032448"/>
            </a:xfrm>
            <a:prstGeom prst="can">
              <a:avLst/>
            </a:prstGeom>
            <a:solidFill>
              <a:schemeClr val="bg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915816" y="4355184"/>
              <a:ext cx="2520280" cy="65799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779912" y="11967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底面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86673" y="44287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底面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87824" y="292613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侧面</a:t>
            </a:r>
            <a:endParaRPr lang="zh-CN" altLang="en-US" dirty="0"/>
          </a:p>
        </p:txBody>
      </p:sp>
      <p:sp>
        <p:nvSpPr>
          <p:cNvPr id="2" name="椭圆 1"/>
          <p:cNvSpPr/>
          <p:nvPr/>
        </p:nvSpPr>
        <p:spPr>
          <a:xfrm>
            <a:off x="2915816" y="973904"/>
            <a:ext cx="2520280" cy="654896"/>
          </a:xfrm>
          <a:prstGeom prst="ellipse">
            <a:avLst/>
          </a:prstGeom>
          <a:noFill/>
          <a:ln>
            <a:solidFill>
              <a:srgbClr val="38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61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00052 0.49121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31840" y="1196752"/>
            <a:ext cx="2448272" cy="4320480"/>
            <a:chOff x="3131840" y="1196752"/>
            <a:chExt cx="2448272" cy="4320480"/>
          </a:xfrm>
        </p:grpSpPr>
        <p:sp>
          <p:nvSpPr>
            <p:cNvPr id="2" name="圆柱形 1"/>
            <p:cNvSpPr/>
            <p:nvPr/>
          </p:nvSpPr>
          <p:spPr>
            <a:xfrm>
              <a:off x="3131840" y="1196752"/>
              <a:ext cx="2448272" cy="4320480"/>
            </a:xfrm>
            <a:prstGeom prst="can">
              <a:avLst/>
            </a:prstGeom>
            <a:solidFill>
              <a:schemeClr val="bg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3131840" y="4941168"/>
              <a:ext cx="2448272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67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131840" y="2204864"/>
            <a:ext cx="2448272" cy="3312369"/>
            <a:chOff x="3131840" y="2204864"/>
            <a:chExt cx="2448272" cy="3312369"/>
          </a:xfrm>
        </p:grpSpPr>
        <p:sp>
          <p:nvSpPr>
            <p:cNvPr id="2" name="圆柱形 1"/>
            <p:cNvSpPr/>
            <p:nvPr/>
          </p:nvSpPr>
          <p:spPr>
            <a:xfrm>
              <a:off x="3131840" y="2204864"/>
              <a:ext cx="2448272" cy="3312368"/>
            </a:xfrm>
            <a:prstGeom prst="can">
              <a:avLst/>
            </a:prstGeom>
            <a:solidFill>
              <a:schemeClr val="bg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3131840" y="4869160"/>
              <a:ext cx="2448272" cy="648073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83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131840" y="4005064"/>
            <a:ext cx="2448272" cy="1512168"/>
            <a:chOff x="3131840" y="4005064"/>
            <a:chExt cx="2448272" cy="1512168"/>
          </a:xfrm>
        </p:grpSpPr>
        <p:sp>
          <p:nvSpPr>
            <p:cNvPr id="2" name="圆柱形 1"/>
            <p:cNvSpPr/>
            <p:nvPr/>
          </p:nvSpPr>
          <p:spPr>
            <a:xfrm>
              <a:off x="3131840" y="4005064"/>
              <a:ext cx="2448272" cy="1512168"/>
            </a:xfrm>
            <a:prstGeom prst="can">
              <a:avLst/>
            </a:prstGeom>
            <a:solidFill>
              <a:schemeClr val="bg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3131840" y="5085184"/>
              <a:ext cx="2448272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76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105065" y="1055100"/>
            <a:ext cx="2547055" cy="3888432"/>
            <a:chOff x="3105065" y="1055100"/>
            <a:chExt cx="2547055" cy="3888432"/>
          </a:xfrm>
        </p:grpSpPr>
        <p:grpSp>
          <p:nvGrpSpPr>
            <p:cNvPr id="7" name="组合 6"/>
            <p:cNvGrpSpPr/>
            <p:nvPr/>
          </p:nvGrpSpPr>
          <p:grpSpPr>
            <a:xfrm>
              <a:off x="3131840" y="1055100"/>
              <a:ext cx="2520280" cy="3888432"/>
              <a:chOff x="508824" y="1635920"/>
              <a:chExt cx="2520280" cy="3888432"/>
            </a:xfrm>
          </p:grpSpPr>
          <p:sp>
            <p:nvSpPr>
              <p:cNvPr id="8" name="圆柱形 7"/>
              <p:cNvSpPr/>
              <p:nvPr/>
            </p:nvSpPr>
            <p:spPr>
              <a:xfrm>
                <a:off x="508824" y="1635920"/>
                <a:ext cx="2520280" cy="3888432"/>
              </a:xfrm>
              <a:prstGeom prst="can">
                <a:avLst/>
              </a:prstGeom>
              <a:solidFill>
                <a:schemeClr val="bg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508824" y="4864052"/>
                <a:ext cx="2520280" cy="6603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105065" y="119675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底面</a:t>
              </a:r>
              <a:endParaRPr lang="zh-CN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37790" y="441527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底面</a:t>
              </a:r>
              <a:endParaRPr lang="zh-CN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7790" y="2901463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侧面</a:t>
              </a:r>
              <a:endParaRPr lang="zh-CN" altLang="en-US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085522" y="4322443"/>
            <a:ext cx="360040" cy="369332"/>
            <a:chOff x="6415744" y="1566084"/>
            <a:chExt cx="360040" cy="369332"/>
          </a:xfrm>
        </p:grpSpPr>
        <p:sp>
          <p:nvSpPr>
            <p:cNvPr id="2" name="椭圆 1"/>
            <p:cNvSpPr/>
            <p:nvPr/>
          </p:nvSpPr>
          <p:spPr>
            <a:xfrm>
              <a:off x="6660232" y="1772816"/>
              <a:ext cx="45719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415744" y="156608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o</a:t>
              </a:r>
              <a:endParaRPr lang="zh-CN" altLang="en-US" dirty="0"/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886" y="1083257"/>
            <a:ext cx="4143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直接连接符 14"/>
          <p:cNvCxnSpPr/>
          <p:nvPr/>
        </p:nvCxnSpPr>
        <p:spPr>
          <a:xfrm>
            <a:off x="4336072" y="1360185"/>
            <a:ext cx="22225" cy="3198767"/>
          </a:xfrm>
          <a:prstGeom prst="line">
            <a:avLst/>
          </a:prstGeom>
          <a:ln w="25400">
            <a:solidFill>
              <a:srgbClr val="380AF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4283968" y="1351885"/>
            <a:ext cx="2376264" cy="3261497"/>
            <a:chOff x="4283968" y="1351885"/>
            <a:chExt cx="2376264" cy="3261497"/>
          </a:xfrm>
        </p:grpSpPr>
        <p:cxnSp>
          <p:nvCxnSpPr>
            <p:cNvPr id="17" name="直接连接符 16"/>
            <p:cNvCxnSpPr/>
            <p:nvPr/>
          </p:nvCxnSpPr>
          <p:spPr>
            <a:xfrm flipV="1">
              <a:off x="4283968" y="1351885"/>
              <a:ext cx="1980220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5652120" y="4613382"/>
              <a:ext cx="6120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68144" y="2901463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高</a:t>
              </a:r>
              <a:endParaRPr lang="zh-CN" altLang="en-US" dirty="0"/>
            </a:p>
          </p:txBody>
        </p:sp>
        <p:cxnSp>
          <p:nvCxnSpPr>
            <p:cNvPr id="24" name="直接箭头连接符 23"/>
            <p:cNvCxnSpPr/>
            <p:nvPr/>
          </p:nvCxnSpPr>
          <p:spPr>
            <a:xfrm flipV="1">
              <a:off x="6055704" y="1381418"/>
              <a:ext cx="0" cy="15200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>
              <a:off x="6055704" y="3356992"/>
              <a:ext cx="0" cy="12441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527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101</Words>
  <Application>Microsoft Office PowerPoint</Application>
  <PresentationFormat>全屏显示(4:3)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PC</cp:lastModifiedBy>
  <cp:revision>33</cp:revision>
  <dcterms:created xsi:type="dcterms:W3CDTF">2015-08-01T03:04:00Z</dcterms:created>
  <dcterms:modified xsi:type="dcterms:W3CDTF">2017-03-13T23:22:53Z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