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3"/>
    <p:sldId id="314" r:id="rId4"/>
    <p:sldId id="291" r:id="rId5"/>
    <p:sldId id="321" r:id="rId6"/>
    <p:sldId id="298" r:id="rId7"/>
    <p:sldId id="328" r:id="rId8"/>
    <p:sldId id="329" r:id="rId9"/>
    <p:sldId id="333" r:id="rId10"/>
    <p:sldId id="335" r:id="rId11"/>
    <p:sldId id="337" r:id="rId12"/>
    <p:sldId id="338" r:id="rId13"/>
    <p:sldId id="339" r:id="rId14"/>
    <p:sldId id="343" r:id="rId15"/>
    <p:sldId id="345" r:id="rId16"/>
    <p:sldId id="332" r:id="rId17"/>
    <p:sldId id="310" r:id="rId18"/>
    <p:sldId id="346" r:id="rId19"/>
    <p:sldId id="347" r:id="rId20"/>
    <p:sldId id="348" r:id="rId21"/>
    <p:sldId id="266" r:id="rId22"/>
    <p:sldId id="349" r:id="rId23"/>
    <p:sldId id="308" r:id="rId24"/>
    <p:sldId id="350" r:id="rId25"/>
    <p:sldId id="351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CCECFF"/>
    <a:srgbClr val="CCFF99"/>
    <a:srgbClr val="000066"/>
    <a:srgbClr val="9933FF"/>
    <a:srgbClr val="FF0000"/>
    <a:srgbClr val="EF2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12"/>
    <p:restoredTop sz="94660"/>
  </p:normalViewPr>
  <p:slideViewPr>
    <p:cSldViewPr showGuides="1">
      <p:cViewPr varScale="1">
        <p:scale>
          <a:sx n="68" d="100"/>
          <a:sy n="68" d="100"/>
        </p:scale>
        <p:origin x="-82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F:\有用图标\三角标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8350" y="115888"/>
            <a:ext cx="627063" cy="493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7313" y="117475"/>
            <a:ext cx="5770562" cy="5746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36613"/>
            <a:ext cx="8291513" cy="5832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 descr="F:\有用图标\三角标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8350" y="115888"/>
            <a:ext cx="627063" cy="4937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7"/>
          <p:cNvSpPr/>
          <p:nvPr/>
        </p:nvSpPr>
        <p:spPr>
          <a:xfrm>
            <a:off x="6350" y="4365625"/>
            <a:ext cx="9144000" cy="1524000"/>
          </a:xfrm>
          <a:prstGeom prst="rect">
            <a:avLst/>
          </a:prstGeom>
          <a:solidFill>
            <a:srgbClr val="FFFFCC">
              <a:alpha val="73724"/>
            </a:srgbClr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3" name="TextBox 3"/>
          <p:cNvSpPr txBox="1"/>
          <p:nvPr/>
        </p:nvSpPr>
        <p:spPr>
          <a:xfrm>
            <a:off x="1495425" y="4441825"/>
            <a:ext cx="617855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4800" b="1" dirty="0">
                <a:latin typeface="黑体" panose="02010600030101010101" pitchFamily="2" charset="-122"/>
                <a:ea typeface="黑体" panose="02010600030101010101" pitchFamily="2" charset="-122"/>
              </a:rPr>
              <a:t>第</a:t>
            </a:r>
            <a:r>
              <a:rPr lang="en-US" altLang="zh-CN" sz="4800" b="1">
                <a:latin typeface="黑体" panose="02010600030101010101" pitchFamily="2" charset="-122"/>
                <a:ea typeface="黑体" panose="02010600030101010101" pitchFamily="2" charset="-122"/>
              </a:rPr>
              <a:t>1</a:t>
            </a:r>
            <a:r>
              <a:rPr lang="zh-CN" altLang="en-US" sz="4800" b="1" dirty="0">
                <a:latin typeface="黑体" panose="02010600030101010101" pitchFamily="2" charset="-122"/>
                <a:ea typeface="黑体" panose="02010600030101010101" pitchFamily="2" charset="-122"/>
              </a:rPr>
              <a:t>课  山中访友</a:t>
            </a:r>
            <a:endParaRPr lang="zh-CN" altLang="en-US" sz="48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5124" name="Line 12"/>
          <p:cNvSpPr/>
          <p:nvPr/>
        </p:nvSpPr>
        <p:spPr>
          <a:xfrm>
            <a:off x="1985963" y="5356225"/>
            <a:ext cx="51657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5" name="TextBox 4"/>
          <p:cNvSpPr txBox="1"/>
          <p:nvPr/>
        </p:nvSpPr>
        <p:spPr>
          <a:xfrm>
            <a:off x="3209925" y="5432425"/>
            <a:ext cx="2362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en-US" altLang="zh-CN" b="1">
                <a:latin typeface="黑体" panose="02010600030101010101" pitchFamily="2" charset="-122"/>
                <a:ea typeface="黑体" panose="02010600030101010101" pitchFamily="2" charset="-122"/>
              </a:rPr>
              <a:t>R  </a:t>
            </a:r>
            <a:r>
              <a:rPr lang="zh-CN" altLang="en-US" b="1" dirty="0">
                <a:latin typeface="黑体" panose="02010600030101010101" pitchFamily="2" charset="-122"/>
                <a:ea typeface="黑体" panose="02010600030101010101" pitchFamily="2" charset="-122"/>
              </a:rPr>
              <a:t>六年级上册</a:t>
            </a:r>
            <a:endParaRPr lang="zh-CN" altLang="en-US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3"/>
          <p:cNvSpPr>
            <a:spLocks noGrp="1"/>
          </p:cNvSpPr>
          <p:nvPr>
            <p:ph type="subTitle"/>
          </p:nvPr>
        </p:nvSpPr>
        <p:spPr>
          <a:xfrm>
            <a:off x="2743200" y="3886200"/>
            <a:ext cx="6400800" cy="17716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 eaLnBrk="1" hangingPunct="1">
              <a:buNone/>
            </a:pPr>
            <a:endParaRPr lang="zh-CN" altLang="zh-CN" sz="2400" dirty="0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lvl="0" eaLnBrk="1" hangingPunct="1">
              <a:buNone/>
            </a:pPr>
            <a:endParaRPr lang="zh-CN" altLang="zh-CN" dirty="0">
              <a:ea typeface="宋体" panose="02010600030101010101" pitchFamily="2" charset="-122"/>
            </a:endParaRPr>
          </a:p>
        </p:txBody>
      </p:sp>
      <p:sp>
        <p:nvSpPr>
          <p:cNvPr id="22531" name="Rectangle 4"/>
          <p:cNvSpPr/>
          <p:nvPr/>
        </p:nvSpPr>
        <p:spPr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endParaRPr lang="zh-CN" altLang="zh-CN" sz="36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2" name="Rectangle 2"/>
          <p:cNvSpPr/>
          <p:nvPr/>
        </p:nvSpPr>
        <p:spPr>
          <a:xfrm>
            <a:off x="1476375" y="1344613"/>
            <a:ext cx="2087563" cy="9271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 eaLnBrk="1" hangingPunct="1"/>
            <a:r>
              <a:rPr lang="zh-CN" altLang="en-US" sz="4800" b="1" dirty="0">
                <a:solidFill>
                  <a:srgbClr val="FF66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山泉</a:t>
            </a:r>
            <a:endParaRPr lang="zh-CN" altLang="en-US" sz="4800" b="1" dirty="0">
              <a:solidFill>
                <a:srgbClr val="FF66CC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pic>
        <p:nvPicPr>
          <p:cNvPr id="22533" name="Picture 9" descr="11756111_194605284117_2"/>
          <p:cNvPicPr>
            <a:picLocks noChangeAspect="1"/>
          </p:cNvPicPr>
          <p:nvPr/>
        </p:nvPicPr>
        <p:blipFill>
          <a:blip r:embed="rId1"/>
          <a:srcRect b="4980"/>
          <a:stretch>
            <a:fillRect/>
          </a:stretch>
        </p:blipFill>
        <p:spPr>
          <a:xfrm>
            <a:off x="254000" y="2278063"/>
            <a:ext cx="4318000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Rectangle 2"/>
          <p:cNvSpPr txBox="1"/>
          <p:nvPr/>
        </p:nvSpPr>
        <p:spPr>
          <a:xfrm>
            <a:off x="5651500" y="1206500"/>
            <a:ext cx="2376488" cy="9271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ctr" eaLnBrk="1" hangingPunct="1"/>
            <a:r>
              <a:rPr lang="zh-CN" altLang="en-US" sz="5400" b="1" dirty="0">
                <a:solidFill>
                  <a:srgbClr val="FF66CC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溪  流</a:t>
            </a:r>
            <a:endParaRPr lang="zh-CN" altLang="en-US" sz="5400" b="1" dirty="0">
              <a:solidFill>
                <a:srgbClr val="FF66CC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pic>
        <p:nvPicPr>
          <p:cNvPr id="22535" name="Picture 4" descr="proxy?url=aHR0cDovL2Jicy54aWFuZ3NodS5jb20vVXBsb2FkRmlsZXMvRGF5XzA5MDYwNS8zMDdfMzU0MTk0XzE5ZGU5MmI4ZWJiM2QwOS5qcGc=&amp;md5=d815d429cb6b38e855294d73700bf4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075" y="2133600"/>
            <a:ext cx="4032250" cy="3025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6" descr="图片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1357313"/>
            <a:ext cx="4537075" cy="3322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5"/>
          <p:cNvSpPr txBox="1"/>
          <p:nvPr/>
        </p:nvSpPr>
        <p:spPr>
          <a:xfrm>
            <a:off x="1692275" y="471488"/>
            <a:ext cx="1728788" cy="701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FF33CC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瀑  布</a:t>
            </a:r>
            <a:endParaRPr lang="zh-CN" altLang="en-US" sz="4000" b="1" dirty="0">
              <a:solidFill>
                <a:srgbClr val="FF33CC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23556" name="Picture 6" descr="图片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638" y="3284538"/>
            <a:ext cx="4321175" cy="3208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5"/>
          <p:cNvSpPr txBox="1"/>
          <p:nvPr/>
        </p:nvSpPr>
        <p:spPr>
          <a:xfrm>
            <a:off x="5932488" y="2255838"/>
            <a:ext cx="1643062" cy="76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</a:pPr>
            <a:r>
              <a:rPr lang="zh-CN" altLang="en-US" sz="4400" b="1" dirty="0">
                <a:solidFill>
                  <a:srgbClr val="FF33CC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悬 崖</a:t>
            </a:r>
            <a:endParaRPr lang="zh-CN" altLang="en-US" sz="4400" b="1" dirty="0">
              <a:solidFill>
                <a:srgbClr val="FF33CC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Box 5"/>
          <p:cNvSpPr txBox="1"/>
          <p:nvPr/>
        </p:nvSpPr>
        <p:spPr>
          <a:xfrm>
            <a:off x="1655763" y="1354138"/>
            <a:ext cx="1925637" cy="9223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5400" b="1" dirty="0">
                <a:solidFill>
                  <a:srgbClr val="FF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白 云</a:t>
            </a:r>
            <a:endParaRPr lang="zh-CN" altLang="en-US" sz="5400" b="1" dirty="0">
              <a:solidFill>
                <a:srgbClr val="FF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24579" name="Picture 6" descr="2457331_133838296000_2"/>
          <p:cNvPicPr>
            <a:picLocks noChangeAspect="1"/>
          </p:cNvPicPr>
          <p:nvPr/>
        </p:nvPicPr>
        <p:blipFill>
          <a:blip r:embed="rId1"/>
          <a:srcRect b="4565"/>
          <a:stretch>
            <a:fillRect/>
          </a:stretch>
        </p:blipFill>
        <p:spPr>
          <a:xfrm>
            <a:off x="325438" y="2420938"/>
            <a:ext cx="4535487" cy="2887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TextBox 2"/>
          <p:cNvSpPr txBox="1"/>
          <p:nvPr/>
        </p:nvSpPr>
        <p:spPr>
          <a:xfrm>
            <a:off x="6192838" y="1497013"/>
            <a:ext cx="219551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5400" b="1" dirty="0">
                <a:solidFill>
                  <a:srgbClr val="20060D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云 雀</a:t>
            </a:r>
            <a:endParaRPr lang="zh-CN" altLang="en-US" sz="5400" b="1" dirty="0">
              <a:solidFill>
                <a:srgbClr val="20060D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24581" name="Picture 5" descr="u=2903951582,2581999386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413" y="2452688"/>
            <a:ext cx="3814762" cy="2863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9" name="Text Box 5"/>
          <p:cNvSpPr txBox="1"/>
          <p:nvPr/>
        </p:nvSpPr>
        <p:spPr>
          <a:xfrm>
            <a:off x="1522413" y="1787525"/>
            <a:ext cx="2160587" cy="76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4400" b="1" dirty="0">
                <a:solidFill>
                  <a:srgbClr val="FF33CC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落     花</a:t>
            </a:r>
            <a:endParaRPr lang="zh-CN" altLang="en-US" sz="4400" b="1" dirty="0">
              <a:solidFill>
                <a:srgbClr val="FF33CC"/>
              </a:solidFill>
              <a:latin typeface="Times New Roman" panose="02020603050405020304" pitchFamily="18" charset="0"/>
              <a:ea typeface="仿宋_GB2312" panose="02010609030101010101" pitchFamily="49" charset="-122"/>
            </a:endParaRPr>
          </a:p>
        </p:txBody>
      </p:sp>
      <p:pic>
        <p:nvPicPr>
          <p:cNvPr id="25603" name="Picture 7" descr="o_200805021613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2654300"/>
            <a:ext cx="3695700" cy="2770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5"/>
          <p:cNvSpPr txBox="1"/>
          <p:nvPr/>
        </p:nvSpPr>
        <p:spPr>
          <a:xfrm>
            <a:off x="6021388" y="1508125"/>
            <a:ext cx="1655762" cy="76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4400" b="1" dirty="0">
                <a:solidFill>
                  <a:srgbClr val="FF33CC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落  叶</a:t>
            </a:r>
            <a:endParaRPr lang="zh-CN" altLang="en-US" sz="4400" b="1" dirty="0">
              <a:solidFill>
                <a:srgbClr val="FF33CC"/>
              </a:solidFill>
              <a:latin typeface="Times New Roman" panose="02020603050405020304" pitchFamily="18" charset="0"/>
              <a:ea typeface="仿宋_GB2312" panose="02010609030101010101" pitchFamily="49" charset="-122"/>
            </a:endParaRPr>
          </a:p>
        </p:txBody>
      </p:sp>
      <p:pic>
        <p:nvPicPr>
          <p:cNvPr id="25605" name="Picture 8" descr="2010225105540882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2420938"/>
            <a:ext cx="3457575" cy="3236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5" name="Text Box 5"/>
          <p:cNvSpPr txBox="1"/>
          <p:nvPr/>
        </p:nvSpPr>
        <p:spPr>
          <a:xfrm>
            <a:off x="1295400" y="333375"/>
            <a:ext cx="2016125" cy="914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石  头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仿宋_GB2312" panose="02010609030101010101" pitchFamily="49" charset="-122"/>
            </a:endParaRPr>
          </a:p>
        </p:txBody>
      </p:sp>
      <p:pic>
        <p:nvPicPr>
          <p:cNvPr id="26627" name="Picture 5" descr="11103716_144720603164_2"/>
          <p:cNvPicPr>
            <a:picLocks noChangeAspect="1"/>
          </p:cNvPicPr>
          <p:nvPr/>
        </p:nvPicPr>
        <p:blipFill>
          <a:blip r:embed="rId1"/>
          <a:srcRect b="4150"/>
          <a:stretch>
            <a:fillRect/>
          </a:stretch>
        </p:blipFill>
        <p:spPr>
          <a:xfrm>
            <a:off x="323850" y="1328738"/>
            <a:ext cx="3960813" cy="2532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4" descr="27910980420061012144817"/>
          <p:cNvPicPr>
            <a:picLocks noChangeAspect="1"/>
          </p:cNvPicPr>
          <p:nvPr/>
        </p:nvPicPr>
        <p:blipFill>
          <a:blip r:embed="rId2"/>
          <a:srcRect l="3159" t="2853" r="2679" b="2916"/>
          <a:stretch>
            <a:fillRect/>
          </a:stretch>
        </p:blipFill>
        <p:spPr>
          <a:xfrm>
            <a:off x="5003800" y="1117600"/>
            <a:ext cx="3816350" cy="283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5"/>
          <p:cNvSpPr txBox="1"/>
          <p:nvPr/>
        </p:nvSpPr>
        <p:spPr>
          <a:xfrm>
            <a:off x="6523038" y="415925"/>
            <a:ext cx="863600" cy="701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雨</a:t>
            </a:r>
            <a:endParaRPr lang="zh-CN" altLang="en-US" sz="4000" b="1" dirty="0">
              <a:solidFill>
                <a:srgbClr val="FF33CC"/>
              </a:solidFill>
              <a:latin typeface="Times New Roman" panose="02020603050405020304" pitchFamily="18" charset="0"/>
              <a:ea typeface="仿宋_GB2312" panose="02010609030101010101" pitchFamily="49" charset="-122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722313" y="5229225"/>
            <a:ext cx="1584325" cy="701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岩  石</a:t>
            </a:r>
            <a:endParaRPr lang="zh-CN" altLang="en-US" sz="4000" b="1" dirty="0">
              <a:solidFill>
                <a:srgbClr val="FF33CC"/>
              </a:solidFill>
              <a:latin typeface="Times New Roman" panose="02020603050405020304" pitchFamily="18" charset="0"/>
              <a:ea typeface="仿宋_GB2312" panose="02010609030101010101" pitchFamily="49" charset="-122"/>
            </a:endParaRPr>
          </a:p>
        </p:txBody>
      </p:sp>
      <p:pic>
        <p:nvPicPr>
          <p:cNvPr id="26631" name="Picture 5" descr="3215476_135051693000_2"/>
          <p:cNvPicPr>
            <a:picLocks noChangeAspect="1"/>
          </p:cNvPicPr>
          <p:nvPr/>
        </p:nvPicPr>
        <p:blipFill>
          <a:blip r:embed="rId3"/>
          <a:srcRect b="3735"/>
          <a:stretch>
            <a:fillRect/>
          </a:stretch>
        </p:blipFill>
        <p:spPr>
          <a:xfrm>
            <a:off x="2608263" y="4152900"/>
            <a:ext cx="3960812" cy="254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/>
          <p:nvPr/>
        </p:nvSpPr>
        <p:spPr>
          <a:xfrm>
            <a:off x="2192338" y="196850"/>
            <a:ext cx="6483350" cy="6616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ts val="600"/>
              </a:spcBef>
              <a:buChar char="•"/>
            </a:pP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古桥</a:t>
            </a:r>
            <a:r>
              <a:rPr lang="zh-CN" altLang="zh-CN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老朋友</a:t>
            </a:r>
            <a:r>
              <a:rPr lang="en-US" altLang="zh-CN" sz="2800" b="1"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德高望重的老人</a:t>
            </a:r>
            <a:endParaRPr lang="zh-CN" altLang="en-US" sz="28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1" hangingPunct="1">
              <a:spcBef>
                <a:spcPts val="600"/>
              </a:spcBef>
              <a:buChar char="•"/>
            </a:pP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树林</a:t>
            </a:r>
            <a:r>
              <a:rPr lang="zh-CN" altLang="zh-CN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知己</a:t>
            </a:r>
            <a:endParaRPr lang="zh-CN" altLang="en-US" sz="28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1" hangingPunct="1">
              <a:spcBef>
                <a:spcPts val="600"/>
              </a:spcBef>
              <a:buChar char="•"/>
            </a:pP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山泉</a:t>
            </a:r>
            <a:r>
              <a:rPr lang="zh-CN" altLang="zh-CN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要我重新梳妆</a:t>
            </a:r>
            <a:endParaRPr lang="zh-CN" altLang="en-US" sz="28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1" hangingPunct="1">
              <a:spcBef>
                <a:spcPts val="600"/>
              </a:spcBef>
              <a:buChar char="•"/>
            </a:pP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溪流</a:t>
            </a:r>
            <a:r>
              <a:rPr lang="zh-CN" altLang="zh-CN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邀我“唱和”</a:t>
            </a:r>
            <a:endParaRPr lang="zh-CN" altLang="en-US" sz="28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1" hangingPunct="1">
              <a:spcBef>
                <a:spcPts val="600"/>
              </a:spcBef>
              <a:buChar char="•"/>
            </a:pP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瀑布</a:t>
            </a:r>
            <a:r>
              <a:rPr lang="en-US" altLang="zh-CN" sz="2800" b="1"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雄浑的男高音</a:t>
            </a:r>
            <a:endParaRPr lang="zh-CN" altLang="en-US" sz="28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1" hangingPunct="1">
              <a:spcBef>
                <a:spcPts val="600"/>
              </a:spcBef>
              <a:buChar char="•"/>
            </a:pP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悬崖</a:t>
            </a:r>
            <a:r>
              <a:rPr lang="en-US" altLang="zh-CN" sz="2800" b="1"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刻满智慧</a:t>
            </a:r>
            <a:endParaRPr lang="zh-CN" altLang="en-US" sz="28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1" hangingPunct="1">
              <a:spcBef>
                <a:spcPts val="600"/>
              </a:spcBef>
              <a:buChar char="•"/>
            </a:pP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白云</a:t>
            </a:r>
            <a:r>
              <a:rPr lang="en-US" altLang="zh-CN" sz="2800" b="1"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天空充满宁静</a:t>
            </a:r>
            <a:endParaRPr lang="zh-CN" altLang="en-US" sz="28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1" hangingPunct="1">
              <a:spcBef>
                <a:spcPts val="600"/>
              </a:spcBef>
              <a:buChar char="•"/>
            </a:pP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云雀</a:t>
            </a:r>
            <a:r>
              <a:rPr lang="en-US" altLang="zh-CN" sz="2800" b="1"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谈论</a:t>
            </a:r>
            <a:endParaRPr lang="zh-CN" altLang="en-US" sz="28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1" hangingPunct="1">
              <a:spcBef>
                <a:spcPts val="600"/>
              </a:spcBef>
              <a:buChar char="•"/>
            </a:pP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捡起落花</a:t>
            </a:r>
            <a:r>
              <a:rPr lang="en-US" altLang="zh-CN" sz="2800" b="1"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嗅芬芳</a:t>
            </a:r>
            <a:endParaRPr lang="en-US" altLang="zh-CN" sz="2800" b="1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1" hangingPunct="1">
              <a:spcBef>
                <a:spcPts val="600"/>
              </a:spcBef>
              <a:buChar char="•"/>
            </a:pP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拾起落叶</a:t>
            </a:r>
            <a:r>
              <a:rPr lang="en-US" altLang="zh-CN" sz="2800" b="1"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生命奥秘</a:t>
            </a:r>
            <a:endParaRPr lang="en-US" altLang="zh-CN" sz="2800" b="1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1" hangingPunct="1">
              <a:spcBef>
                <a:spcPts val="600"/>
              </a:spcBef>
              <a:buChar char="•"/>
            </a:pP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捧起石头</a:t>
            </a:r>
            <a:r>
              <a:rPr lang="en-US" altLang="zh-CN" sz="2800" b="1"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听回音</a:t>
            </a:r>
            <a:endParaRPr lang="zh-CN" altLang="en-US" sz="28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1" hangingPunct="1">
              <a:spcBef>
                <a:spcPts val="600"/>
              </a:spcBef>
              <a:buChar char="•"/>
            </a:pP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阵雨</a:t>
            </a:r>
            <a:r>
              <a:rPr lang="en-US" altLang="zh-CN" sz="2800" b="1"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像侠客、像诗人</a:t>
            </a:r>
            <a:endParaRPr lang="zh-CN" altLang="en-US" sz="28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1" hangingPunct="1">
              <a:spcBef>
                <a:spcPts val="600"/>
              </a:spcBef>
              <a:buChar char="•"/>
            </a:pP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岩石</a:t>
            </a:r>
            <a:r>
              <a:rPr lang="en-US" altLang="zh-CN" sz="2800" b="1"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像巨伞</a:t>
            </a:r>
            <a:endParaRPr lang="zh-CN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1" name="TextBox 5"/>
          <p:cNvSpPr txBox="1"/>
          <p:nvPr/>
        </p:nvSpPr>
        <p:spPr>
          <a:xfrm>
            <a:off x="911225" y="1268413"/>
            <a:ext cx="1281113" cy="4214812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lvl="0" eaLnBrk="1" hangingPunct="1"/>
            <a:r>
              <a:rPr lang="zh-CN" altLang="en-US" sz="72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山中访友</a:t>
            </a:r>
            <a:endParaRPr lang="zh-CN" altLang="en-US" sz="72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7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charRg st="17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charRg st="17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4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charRg st="24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charRg st="24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5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charRg st="35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charRg st="35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6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charRg st="46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charRg st="46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7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charRg st="57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charRg st="57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6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charRg st="66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charRg st="66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7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charRg st="77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charRg st="77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84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charRg st="84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charRg st="84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94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charRg st="94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charRg st="94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charRg st="10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charRg st="10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15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charRg st="115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charRg st="115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7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charRg st="127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charRg st="127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674" name="Group 6"/>
          <p:cNvGrpSpPr/>
          <p:nvPr/>
        </p:nvGrpSpPr>
        <p:grpSpPr>
          <a:xfrm>
            <a:off x="107950" y="261938"/>
            <a:ext cx="3352800" cy="1006475"/>
            <a:chOff x="113" y="119"/>
            <a:chExt cx="2112" cy="634"/>
          </a:xfrm>
        </p:grpSpPr>
        <p:sp>
          <p:nvSpPr>
            <p:cNvPr id="28677" name="圆角矩形 2"/>
            <p:cNvSpPr/>
            <p:nvPr/>
          </p:nvSpPr>
          <p:spPr>
            <a:xfrm>
              <a:off x="785" y="263"/>
              <a:ext cx="1440" cy="432"/>
            </a:xfrm>
            <a:prstGeom prst="roundRect">
              <a:avLst>
                <a:gd name="adj" fmla="val 6394"/>
              </a:avLst>
            </a:prstGeom>
            <a:solidFill>
              <a:srgbClr val="FFFF00"/>
            </a:solidFill>
            <a:ln w="28575" cap="flat" cmpd="sng">
              <a:solidFill>
                <a:srgbClr val="404040"/>
              </a:solidFill>
              <a:prstDash val="dashDot"/>
              <a:headEnd type="none" w="med" len="med"/>
              <a:tailEnd type="none" w="med" len="med"/>
            </a:ln>
          </p:spPr>
          <p:txBody>
            <a:bodyPr lIns="91438" tIns="45719" rIns="91438" bIns="45719" anchor="ctr"/>
            <a:p>
              <a:pPr lvl="0" algn="ctr" eaLnBrk="1" hangingPunct="1"/>
              <a:r>
                <a:rPr lang="zh-CN" altLang="en-US" sz="40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0030101010101" pitchFamily="2" charset="-122"/>
                </a:rPr>
                <a:t>课文解读</a:t>
              </a:r>
              <a:endParaRPr lang="zh-CN" altLang="en-US" sz="40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0030101010101" pitchFamily="2" charset="-122"/>
              </a:endParaRPr>
            </a:p>
          </p:txBody>
        </p:sp>
        <p:pic>
          <p:nvPicPr>
            <p:cNvPr id="28678" name="图片 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13" y="119"/>
              <a:ext cx="864" cy="63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684213" y="1700213"/>
            <a:ext cx="7572375" cy="1749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ts val="4500"/>
              </a:lnSpc>
              <a:spcBef>
                <a:spcPts val="1200"/>
              </a:spcBef>
            </a:pPr>
            <a:r>
              <a:rPr lang="zh-CN" altLang="en-US" sz="3200" dirty="0">
                <a:latin typeface="黑体" panose="02010600030101010101" pitchFamily="2" charset="-122"/>
                <a:ea typeface="黑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那座古桥，是我要拜访的第一个老朋友。啊，老桥，你如一位德高望重的老人，在这涧水上站了几百年了吧？</a:t>
            </a:r>
            <a:endParaRPr lang="zh-CN" altLang="en-US" sz="3200" b="1" dirty="0">
              <a:solidFill>
                <a:srgbClr val="FF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375" y="3860800"/>
            <a:ext cx="7729538" cy="1749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lvl="3" indent="0" eaLnBrk="1" hangingPunct="1">
              <a:lnSpc>
                <a:spcPts val="45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这句话用了比喻的手法，把</a:t>
            </a:r>
            <a:r>
              <a:rPr lang="en-US" altLang="zh-CN" sz="3200" b="1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“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老桥”比作“德高望重”的老人，点名了桥的年代久远，歌颂了桥的默默奉献的精神。</a:t>
            </a:r>
            <a:endParaRPr lang="zh-CN" altLang="en-US" sz="32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2"/>
          <p:cNvSpPr txBox="1"/>
          <p:nvPr/>
        </p:nvSpPr>
        <p:spPr>
          <a:xfrm>
            <a:off x="657225" y="3305175"/>
            <a:ext cx="7829550" cy="23034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lvl="0" indent="-342900" eaLnBrk="1" hangingPunct="1">
              <a:lnSpc>
                <a:spcPts val="45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0070C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 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句子用了拟人的修辞手法，从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“呼唤”“交换”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两个词语中，生动形象地写出作者与两位朋友的友谊深厚、关系默契。</a:t>
            </a:r>
            <a:endParaRPr lang="zh-CN" altLang="en-US" sz="32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550" y="1719263"/>
            <a:ext cx="7200900" cy="1171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ts val="4500"/>
              </a:lnSpc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走进这片树林，鸟儿呼唤我的名字，露珠与我交换眼神。</a:t>
            </a:r>
            <a:endParaRPr lang="zh-CN" altLang="en-US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 txBox="1"/>
          <p:nvPr/>
        </p:nvSpPr>
        <p:spPr>
          <a:xfrm>
            <a:off x="801688" y="1125538"/>
            <a:ext cx="7900987" cy="15827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3200" b="1" dirty="0">
                <a:solidFill>
                  <a:srgbClr val="3333FF"/>
                </a:solidFill>
                <a:latin typeface="Arial" panose="020B0604020202020204" pitchFamily="34" charset="0"/>
                <a:ea typeface="华文仿宋" pitchFamily="2" charset="-122"/>
              </a:rPr>
              <a:t>       我脚下长出的根须，深深扎进泥土和岩层；头发长成树冠，胳膊变成树枝，血液变成树的汁液，在年轮里旋转、流淌。</a:t>
            </a:r>
            <a:endParaRPr lang="zh-CN" altLang="en-US" sz="3200" b="1" dirty="0">
              <a:solidFill>
                <a:srgbClr val="3333FF"/>
              </a:solidFill>
              <a:latin typeface="Arial" panose="020B0604020202020204" pitchFamily="34" charset="0"/>
              <a:ea typeface="华文仿宋" pitchFamily="2" charset="-122"/>
            </a:endParaRPr>
          </a:p>
        </p:txBody>
      </p:sp>
      <p:sp>
        <p:nvSpPr>
          <p:cNvPr id="3" name="Rectangle 3"/>
          <p:cNvSpPr txBox="1"/>
          <p:nvPr/>
        </p:nvSpPr>
        <p:spPr>
          <a:xfrm>
            <a:off x="611188" y="3136900"/>
            <a:ext cx="8091487" cy="20812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lvl="0" indent="-342900" eaLnBrk="1" hangingPunct="1">
              <a:spcBef>
                <a:spcPct val="20000"/>
              </a:spcBef>
            </a:pPr>
            <a:r>
              <a:rPr lang="en-US" altLang="zh-CN" sz="3200" b="1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  </a:t>
            </a:r>
            <a:r>
              <a:rPr lang="zh-CN" altLang="en-US" sz="3200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这是作者走进树林，靠在一棵树上展开的想象。树为人友，人为树友，人和树已融为一体。这是多么奇妙的一种境界啊！</a:t>
            </a:r>
            <a:endParaRPr lang="zh-CN" altLang="en-US" sz="3200" b="1" dirty="0">
              <a:solidFill>
                <a:srgbClr val="FF0066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0724" name="WordArt 5"/>
          <p:cNvSpPr>
            <a:spLocks noTextEdit="1"/>
          </p:cNvSpPr>
          <p:nvPr/>
        </p:nvSpPr>
        <p:spPr>
          <a:xfrm rot="468539">
            <a:off x="3643313" y="4960938"/>
            <a:ext cx="2944812" cy="15176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r>
              <a:rPr lang="zh-CN" alt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想象</a:t>
            </a:r>
            <a:endParaRPr lang="zh-CN" altLang="en-US" sz="36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 txBox="1"/>
          <p:nvPr/>
        </p:nvSpPr>
        <p:spPr>
          <a:xfrm>
            <a:off x="1763713" y="1016000"/>
            <a:ext cx="7272337" cy="25717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3200" b="1" dirty="0">
                <a:solidFill>
                  <a:srgbClr val="3333FF"/>
                </a:solidFill>
                <a:latin typeface="Arial" panose="020B0604020202020204" pitchFamily="34" charset="0"/>
                <a:ea typeface="华文仿宋" pitchFamily="2" charset="-122"/>
              </a:rPr>
              <a:t>      你好，清凉的山泉！你捧出一面明镜，是要我重新梳妆吗？你好，汩汩的溪流！你吟诵着一首首小诗，是邀我与你唱和吗？你好，飞流的瀑布！</a:t>
            </a:r>
            <a:r>
              <a:rPr lang="en-US" altLang="zh-CN" sz="3200" b="1">
                <a:solidFill>
                  <a:srgbClr val="3333FF"/>
                </a:solidFill>
                <a:latin typeface="华文仿宋" pitchFamily="2" charset="-122"/>
                <a:ea typeface="华文仿宋" pitchFamily="2" charset="-122"/>
              </a:rPr>
              <a:t>……</a:t>
            </a:r>
            <a:endParaRPr lang="en-US" altLang="zh-CN" sz="3200" b="1">
              <a:solidFill>
                <a:srgbClr val="3333FF"/>
              </a:solidFill>
              <a:latin typeface="Arial" panose="020B0604020202020204" pitchFamily="34" charset="0"/>
              <a:ea typeface="华文仿宋" pitchFamily="2" charset="-122"/>
            </a:endParaRPr>
          </a:p>
        </p:txBody>
      </p:sp>
      <p:sp>
        <p:nvSpPr>
          <p:cNvPr id="3" name="Rectangle 3"/>
          <p:cNvSpPr txBox="1"/>
          <p:nvPr/>
        </p:nvSpPr>
        <p:spPr>
          <a:xfrm>
            <a:off x="250825" y="3789363"/>
            <a:ext cx="8893175" cy="27352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lvl="0" indent="-342900" eaLnBrk="1" hangingPunct="1">
              <a:spcBef>
                <a:spcPct val="20000"/>
              </a:spcBef>
            </a:pPr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  <a:ea typeface="华文新魏" pitchFamily="2" charset="-122"/>
              </a:rPr>
              <a:t>           </a:t>
            </a:r>
            <a:r>
              <a:rPr lang="zh-CN" altLang="en-US" sz="3200" b="1" dirty="0">
                <a:solidFill>
                  <a:srgbClr val="FF0066"/>
                </a:solidFill>
                <a:latin typeface="Arial" panose="020B0604020202020204" pitchFamily="34" charset="0"/>
                <a:ea typeface="华文新魏" pitchFamily="2" charset="-122"/>
              </a:rPr>
              <a:t>这一组句子是写</a:t>
            </a:r>
            <a:r>
              <a:rPr lang="zh-CN" altLang="en-US" sz="3200" b="1" dirty="0">
                <a:solidFill>
                  <a:srgbClr val="FF0066"/>
                </a:solidFill>
                <a:latin typeface="华文中宋" pitchFamily="2" charset="-122"/>
                <a:ea typeface="华文新魏" pitchFamily="2" charset="-122"/>
              </a:rPr>
              <a:t>“</a:t>
            </a:r>
            <a:r>
              <a:rPr lang="zh-CN" altLang="en-US" sz="3200" b="1" dirty="0">
                <a:solidFill>
                  <a:srgbClr val="FF0066"/>
                </a:solidFill>
                <a:latin typeface="Arial" panose="020B0604020202020204" pitchFamily="34" charset="0"/>
                <a:ea typeface="华文新魏" pitchFamily="2" charset="-122"/>
              </a:rPr>
              <a:t>我</a:t>
            </a:r>
            <a:r>
              <a:rPr lang="zh-CN" altLang="en-US" sz="3200" b="1" dirty="0">
                <a:solidFill>
                  <a:srgbClr val="FF0066"/>
                </a:solidFill>
                <a:latin typeface="华文中宋" pitchFamily="2" charset="-122"/>
                <a:ea typeface="华文新魏" pitchFamily="2" charset="-122"/>
              </a:rPr>
              <a:t>”</a:t>
            </a:r>
            <a:r>
              <a:rPr lang="zh-CN" altLang="en-US" sz="3200" b="1" dirty="0">
                <a:solidFill>
                  <a:srgbClr val="FF0066"/>
                </a:solidFill>
                <a:latin typeface="Arial" panose="020B0604020202020204" pitchFamily="34" charset="0"/>
                <a:ea typeface="华文新魏" pitchFamily="2" charset="-122"/>
              </a:rPr>
              <a:t>跟山中的朋友在打招呼，内容相似，结构相似，是一组排比句，同时运用拟人手法，把</a:t>
            </a:r>
            <a:r>
              <a:rPr lang="zh-CN" altLang="en-US" sz="3200" b="1" dirty="0">
                <a:solidFill>
                  <a:srgbClr val="FF0066"/>
                </a:solidFill>
                <a:latin typeface="华文中宋" pitchFamily="2" charset="-122"/>
                <a:ea typeface="华文新魏" pitchFamily="2" charset="-122"/>
              </a:rPr>
              <a:t>“</a:t>
            </a:r>
            <a:r>
              <a:rPr lang="zh-CN" altLang="en-US" sz="3200" b="1" dirty="0">
                <a:solidFill>
                  <a:srgbClr val="FF0066"/>
                </a:solidFill>
                <a:latin typeface="Arial" panose="020B0604020202020204" pitchFamily="34" charset="0"/>
                <a:ea typeface="华文新魏" pitchFamily="2" charset="-122"/>
              </a:rPr>
              <a:t>我</a:t>
            </a:r>
            <a:r>
              <a:rPr lang="zh-CN" altLang="en-US" sz="3200" b="1" dirty="0">
                <a:solidFill>
                  <a:srgbClr val="FF0066"/>
                </a:solidFill>
                <a:latin typeface="华文中宋" pitchFamily="2" charset="-122"/>
                <a:ea typeface="华文新魏" pitchFamily="2" charset="-122"/>
              </a:rPr>
              <a:t>”</a:t>
            </a:r>
            <a:r>
              <a:rPr lang="zh-CN" altLang="en-US" sz="3200" b="1" dirty="0">
                <a:solidFill>
                  <a:srgbClr val="FF0066"/>
                </a:solidFill>
                <a:latin typeface="Arial" panose="020B0604020202020204" pitchFamily="34" charset="0"/>
                <a:ea typeface="华文新魏" pitchFamily="2" charset="-122"/>
              </a:rPr>
              <a:t>和山里朋友之间的那种深厚情谊淋漓尽致地表达了出来。这里采用第二人称来写，读来倍感亲切、热情。</a:t>
            </a:r>
            <a:endParaRPr lang="zh-CN" altLang="en-US" sz="3200" b="1" dirty="0">
              <a:solidFill>
                <a:srgbClr val="FF0066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31748" name="WordArt 5"/>
          <p:cNvSpPr>
            <a:spLocks noTextEdit="1"/>
          </p:cNvSpPr>
          <p:nvPr/>
        </p:nvSpPr>
        <p:spPr>
          <a:xfrm rot="5400000">
            <a:off x="-622300" y="1709738"/>
            <a:ext cx="2928938" cy="11430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7051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排比</a:t>
            </a:r>
            <a:endParaRPr lang="zh-CN" altLang="en-US" sz="3600" b="1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charRg st="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charRg st="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charRg st="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charRg st="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charRg st="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charRg st="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charRg st="0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9" name="Rectangle 3"/>
          <p:cNvSpPr>
            <a:spLocks noGrp="1" noRot="1"/>
          </p:cNvSpPr>
          <p:nvPr>
            <p:ph/>
          </p:nvPr>
        </p:nvSpPr>
        <p:spPr>
          <a:xfrm>
            <a:off x="252413" y="2060575"/>
            <a:ext cx="8351837" cy="3671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latin typeface="黑体" panose="02010600030101010101" pitchFamily="2" charset="-122"/>
                <a:ea typeface="黑体" panose="02010600030101010101" pitchFamily="2" charset="-122"/>
              </a:rPr>
              <a:t>      与朋友畅谈心声，分享同一种喜悦和幸福是一件多么惬意的事！本文的作者就有这样一群朋友，他们在深山中生长，在作者诗一般的韵律中灵气飞扬。走进课文，让我们来看看这是怎样的一群挚友。</a:t>
            </a:r>
            <a:endParaRPr lang="zh-CN" altLang="en-US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6147" name="Group 3"/>
          <p:cNvGrpSpPr/>
          <p:nvPr/>
        </p:nvGrpSpPr>
        <p:grpSpPr>
          <a:xfrm>
            <a:off x="90488" y="261938"/>
            <a:ext cx="3352800" cy="1006475"/>
            <a:chOff x="113" y="119"/>
            <a:chExt cx="2112" cy="634"/>
          </a:xfrm>
        </p:grpSpPr>
        <p:sp>
          <p:nvSpPr>
            <p:cNvPr id="6148" name="圆角矩形 2"/>
            <p:cNvSpPr/>
            <p:nvPr/>
          </p:nvSpPr>
          <p:spPr>
            <a:xfrm>
              <a:off x="785" y="263"/>
              <a:ext cx="1440" cy="432"/>
            </a:xfrm>
            <a:prstGeom prst="roundRect">
              <a:avLst>
                <a:gd name="adj" fmla="val 6394"/>
              </a:avLst>
            </a:prstGeom>
            <a:solidFill>
              <a:srgbClr val="FFFF00"/>
            </a:solidFill>
            <a:ln w="28575" cap="flat" cmpd="sng">
              <a:solidFill>
                <a:srgbClr val="404040"/>
              </a:solidFill>
              <a:prstDash val="dashDot"/>
              <a:headEnd type="none" w="med" len="med"/>
              <a:tailEnd type="none" w="med" len="med"/>
            </a:ln>
          </p:spPr>
          <p:txBody>
            <a:bodyPr lIns="91438" tIns="45719" rIns="91438" bIns="45719" anchor="ctr"/>
            <a:p>
              <a:pPr lvl="0" algn="ctr" eaLnBrk="1" hangingPunct="1"/>
              <a:r>
                <a:rPr lang="zh-CN" altLang="en-US" sz="40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0030101010101" pitchFamily="2" charset="-122"/>
                </a:rPr>
                <a:t>新课导入</a:t>
              </a:r>
              <a:endParaRPr lang="zh-CN" altLang="en-US" sz="40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0030101010101" pitchFamily="2" charset="-122"/>
              </a:endParaRPr>
            </a:p>
          </p:txBody>
        </p:sp>
        <p:pic>
          <p:nvPicPr>
            <p:cNvPr id="6149" name="图片 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13" y="119"/>
              <a:ext cx="864" cy="63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0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charRg st="0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850" y="1470025"/>
            <a:ext cx="8570913" cy="2016125"/>
          </a:xfrm>
          <a:prstGeom prst="rect">
            <a:avLst/>
          </a:prstGeom>
        </p:spPr>
        <p:txBody>
          <a:bodyPr rtlCol="0"/>
          <a:p>
            <a:pPr lvl="0" eaLnBrk="1" hangingPunct="1">
              <a:lnSpc>
                <a:spcPts val="4500"/>
              </a:lnSpc>
            </a:pPr>
            <a:r>
              <a:rPr lang="en-US" altLang="zh-CN" sz="3100" b="1">
                <a:solidFill>
                  <a:srgbClr val="3333FF"/>
                </a:solidFill>
                <a:ea typeface="华文仿宋" pitchFamily="2" charset="-122"/>
              </a:rPr>
              <a:t>       </a:t>
            </a:r>
            <a:r>
              <a:rPr lang="zh-CN" altLang="en-US" sz="3100" b="1" dirty="0">
                <a:solidFill>
                  <a:srgbClr val="3333FF"/>
                </a:solidFill>
                <a:ea typeface="华文仿宋" pitchFamily="2" charset="-122"/>
              </a:rPr>
              <a:t>在它们走向泥土的途中，我加入了这短暂而别有深意的仪式；捧起一块石头，轻轻敲击，我听见远古火山爆发的声浪，听见时间隆隆的回声。</a:t>
            </a:r>
            <a:endParaRPr lang="zh-CN" altLang="en-US" sz="3100" b="1" dirty="0">
              <a:solidFill>
                <a:srgbClr val="3333FF"/>
              </a:solidFill>
              <a:ea typeface="华文仿宋" pitchFamily="2" charset="-122"/>
            </a:endParaRPr>
          </a:p>
        </p:txBody>
      </p:sp>
      <p:sp>
        <p:nvSpPr>
          <p:cNvPr id="3" name="Rectangle 3"/>
          <p:cNvSpPr txBox="1"/>
          <p:nvPr/>
        </p:nvSpPr>
        <p:spPr>
          <a:xfrm>
            <a:off x="107950" y="3500438"/>
            <a:ext cx="8716963" cy="2614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lvl="0" indent="-342900" eaLnBrk="1" hangingPunct="1">
              <a:spcBef>
                <a:spcPct val="20000"/>
              </a:spcBef>
            </a:pPr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  <a:ea typeface="华文新魏" pitchFamily="2" charset="-122"/>
              </a:rPr>
              <a:t>        </a:t>
            </a:r>
            <a:r>
              <a:rPr lang="en-US" altLang="zh-CN" sz="3200" b="1">
                <a:solidFill>
                  <a:srgbClr val="FF0066"/>
                </a:solidFill>
                <a:latin typeface="华文中宋" pitchFamily="2" charset="-122"/>
                <a:ea typeface="华文新魏" pitchFamily="2" charset="-122"/>
              </a:rPr>
              <a:t>“</a:t>
            </a:r>
            <a:r>
              <a:rPr lang="zh-CN" altLang="en-US" sz="3200" b="1" dirty="0">
                <a:solidFill>
                  <a:srgbClr val="FF0066"/>
                </a:solidFill>
                <a:latin typeface="Arial" panose="020B0604020202020204" pitchFamily="34" charset="0"/>
                <a:ea typeface="华文新魏" pitchFamily="2" charset="-122"/>
              </a:rPr>
              <a:t>它们</a:t>
            </a:r>
            <a:r>
              <a:rPr lang="zh-CN" altLang="en-US" sz="3200" b="1" dirty="0">
                <a:solidFill>
                  <a:srgbClr val="FF0066"/>
                </a:solidFill>
                <a:latin typeface="华文中宋" pitchFamily="2" charset="-122"/>
                <a:ea typeface="华文新魏" pitchFamily="2" charset="-122"/>
              </a:rPr>
              <a:t>”</a:t>
            </a:r>
            <a:r>
              <a:rPr lang="zh-CN" altLang="en-US" sz="3200" b="1" dirty="0">
                <a:solidFill>
                  <a:srgbClr val="FF0066"/>
                </a:solidFill>
                <a:latin typeface="Arial" panose="020B0604020202020204" pitchFamily="34" charset="0"/>
                <a:ea typeface="华文新魏" pitchFamily="2" charset="-122"/>
              </a:rPr>
              <a:t>指的是落花和落叶，</a:t>
            </a:r>
            <a:r>
              <a:rPr lang="zh-CN" altLang="en-US" sz="3200" b="1" dirty="0">
                <a:solidFill>
                  <a:srgbClr val="FF0066"/>
                </a:solidFill>
                <a:latin typeface="华文中宋" pitchFamily="2" charset="-122"/>
                <a:ea typeface="华文新魏" pitchFamily="2" charset="-122"/>
              </a:rPr>
              <a:t>“</a:t>
            </a:r>
            <a:r>
              <a:rPr lang="zh-CN" altLang="en-US" sz="3200" b="1" dirty="0">
                <a:solidFill>
                  <a:srgbClr val="FF0066"/>
                </a:solidFill>
                <a:latin typeface="Arial" panose="020B0604020202020204" pitchFamily="34" charset="0"/>
                <a:ea typeface="华文新魏" pitchFamily="2" charset="-122"/>
              </a:rPr>
              <a:t>仪式</a:t>
            </a:r>
            <a:r>
              <a:rPr lang="zh-CN" altLang="en-US" sz="3200" b="1" dirty="0">
                <a:solidFill>
                  <a:srgbClr val="FF0066"/>
                </a:solidFill>
                <a:latin typeface="华文中宋" pitchFamily="2" charset="-122"/>
                <a:ea typeface="华文新魏" pitchFamily="2" charset="-122"/>
              </a:rPr>
              <a:t>”</a:t>
            </a:r>
            <a:r>
              <a:rPr lang="zh-CN" altLang="en-US" sz="3200" b="1" dirty="0">
                <a:solidFill>
                  <a:srgbClr val="FF0066"/>
                </a:solidFill>
                <a:latin typeface="Arial" panose="020B0604020202020204" pitchFamily="34" charset="0"/>
                <a:ea typeface="华文新魏" pitchFamily="2" charset="-122"/>
              </a:rPr>
              <a:t>指的是落花、落叶从枝上掉下并融入泥土的过程。因为石头是由火山爆发的岩浆凝结而成，所以在普通的石头身上也有着大自然轮回变化、生生不息的足印。</a:t>
            </a:r>
            <a:endParaRPr lang="zh-CN" altLang="en-US" sz="3200" b="1" dirty="0">
              <a:solidFill>
                <a:srgbClr val="FF0066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4"/>
          <p:cNvSpPr txBox="1"/>
          <p:nvPr/>
        </p:nvSpPr>
        <p:spPr>
          <a:xfrm>
            <a:off x="685800" y="3716338"/>
            <a:ext cx="7848600" cy="182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ts val="4500"/>
              </a:lnSpc>
            </a:pP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rgbClr val="00B05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把“雷阵雨来了”的情景，比作“侠客”和“醉酒的诗人”，形象地写出了阵雨来临时的气势。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13" y="1484313"/>
            <a:ext cx="7632700" cy="182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ts val="4500"/>
              </a:lnSpc>
            </a:pPr>
            <a:r>
              <a:rPr lang="zh-CN" altLang="en-US" sz="1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16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雷阵雨来了，像有一千个侠客在天上吼叫，又像有一千个醉酒的诗人在云头吟咏</a:t>
            </a:r>
            <a:r>
              <a:rPr lang="en-US" altLang="zh-CN" sz="3200" b="1">
                <a:solidFill>
                  <a:srgbClr val="FF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……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头顶的岩石像为我撑起的巨伞。</a:t>
            </a:r>
            <a:endParaRPr lang="zh-CN" altLang="en-US" sz="3200" b="1" dirty="0">
              <a:solidFill>
                <a:srgbClr val="FF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4818" name="Group 5"/>
          <p:cNvGrpSpPr/>
          <p:nvPr/>
        </p:nvGrpSpPr>
        <p:grpSpPr>
          <a:xfrm>
            <a:off x="107950" y="261938"/>
            <a:ext cx="3352800" cy="1006475"/>
            <a:chOff x="113" y="119"/>
            <a:chExt cx="2112" cy="634"/>
          </a:xfrm>
        </p:grpSpPr>
        <p:sp>
          <p:nvSpPr>
            <p:cNvPr id="34820" name="圆角矩形 2"/>
            <p:cNvSpPr/>
            <p:nvPr/>
          </p:nvSpPr>
          <p:spPr>
            <a:xfrm>
              <a:off x="785" y="263"/>
              <a:ext cx="1440" cy="432"/>
            </a:xfrm>
            <a:prstGeom prst="roundRect">
              <a:avLst>
                <a:gd name="adj" fmla="val 6394"/>
              </a:avLst>
            </a:prstGeom>
            <a:solidFill>
              <a:srgbClr val="FFFF00"/>
            </a:solidFill>
            <a:ln w="28575" cap="flat" cmpd="sng">
              <a:solidFill>
                <a:srgbClr val="404040"/>
              </a:solidFill>
              <a:prstDash val="dashDot"/>
              <a:headEnd type="none" w="med" len="med"/>
              <a:tailEnd type="none" w="med" len="med"/>
            </a:ln>
          </p:spPr>
          <p:txBody>
            <a:bodyPr lIns="91438" tIns="45719" rIns="91438" bIns="45719" anchor="ctr"/>
            <a:p>
              <a:pPr lvl="0" algn="ctr" eaLnBrk="1" hangingPunct="1"/>
              <a:r>
                <a:rPr lang="zh-CN" altLang="en-US" sz="40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0030101010101" pitchFamily="2" charset="-122"/>
                </a:rPr>
                <a:t>合作探究</a:t>
              </a:r>
              <a:endParaRPr lang="zh-CN" altLang="en-US" sz="40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0030101010101" pitchFamily="2" charset="-122"/>
              </a:endParaRPr>
            </a:p>
          </p:txBody>
        </p:sp>
        <p:pic>
          <p:nvPicPr>
            <p:cNvPr id="34821" name="图片 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13" y="119"/>
              <a:ext cx="864" cy="63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4819" name="Rectangle 3"/>
          <p:cNvSpPr txBox="1"/>
          <p:nvPr/>
        </p:nvSpPr>
        <p:spPr>
          <a:xfrm>
            <a:off x="539750" y="1700213"/>
            <a:ext cx="7889875" cy="44434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spcBef>
                <a:spcPct val="20000"/>
              </a:spcBef>
            </a:pPr>
            <a:r>
              <a:rPr lang="en-US" altLang="zh-CN" sz="3200" b="1">
                <a:solidFill>
                  <a:srgbClr val="00B05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rgbClr val="00B05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作者所说的山中访友，不就是山中看景吗，那我把题目改成</a:t>
            </a:r>
            <a:r>
              <a:rPr lang="zh-CN" altLang="zh-CN" sz="3200" b="1" dirty="0">
                <a:solidFill>
                  <a:srgbClr val="00B05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“</a:t>
            </a:r>
            <a:r>
              <a:rPr lang="zh-CN" altLang="en-US" sz="3200" b="1" dirty="0">
                <a:solidFill>
                  <a:srgbClr val="00B05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山中看景”，你觉得怎么样？</a:t>
            </a:r>
            <a:endParaRPr lang="en-US" altLang="zh-CN" sz="3200" b="1">
              <a:solidFill>
                <a:srgbClr val="00B05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1" hangingPunct="1">
              <a:spcBef>
                <a:spcPct val="20000"/>
              </a:spcBef>
            </a:pPr>
            <a:r>
              <a:rPr lang="en-US" altLang="zh-CN" sz="3200" b="1">
                <a:latin typeface="黑体" panose="02010600030101010101" pitchFamily="2" charset="-122"/>
                <a:ea typeface="黑体" panose="02010600030101010101" pitchFamily="2" charset="-122"/>
              </a:rPr>
              <a:t>     </a:t>
            </a:r>
            <a:endParaRPr lang="en-US" altLang="zh-CN" sz="3200" b="1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1" hangingPunct="1">
              <a:spcBef>
                <a:spcPct val="20000"/>
              </a:spcBef>
            </a:pPr>
            <a:r>
              <a:rPr lang="en-US" altLang="zh-CN" sz="3200" b="1">
                <a:solidFill>
                  <a:srgbClr val="7030A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rgbClr val="7030A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“访友”，作者把大自然当成自己的朋友和家人，而</a:t>
            </a:r>
            <a:r>
              <a:rPr lang="en-US" altLang="zh-CN" sz="3200" b="1">
                <a:solidFill>
                  <a:srgbClr val="7030A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“</a:t>
            </a:r>
            <a:r>
              <a:rPr lang="zh-CN" altLang="en-US" sz="3200" b="1" dirty="0">
                <a:solidFill>
                  <a:srgbClr val="7030A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看景</a:t>
            </a:r>
            <a:r>
              <a:rPr lang="en-US" altLang="zh-CN" sz="3200" b="1">
                <a:solidFill>
                  <a:srgbClr val="7030A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”</a:t>
            </a:r>
            <a:r>
              <a:rPr lang="zh-CN" altLang="en-US" sz="3200" b="1" dirty="0">
                <a:solidFill>
                  <a:srgbClr val="7030A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是看景物，不亲切，不能把作者和大自然融为一体，体现不出作者热爱大自然的感情。</a:t>
            </a:r>
            <a:endParaRPr lang="zh-CN" altLang="en-US" sz="3200" b="1" dirty="0">
              <a:solidFill>
                <a:srgbClr val="7030A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3"/>
          <p:cNvSpPr>
            <a:spLocks noGrp="1"/>
          </p:cNvSpPr>
          <p:nvPr>
            <p:ph type="subTitle"/>
          </p:nvPr>
        </p:nvSpPr>
        <p:spPr>
          <a:xfrm>
            <a:off x="539750" y="1557338"/>
            <a:ext cx="8243888" cy="41751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 algn="l" eaLnBrk="1" hangingPunct="1">
              <a:lnSpc>
                <a:spcPct val="150000"/>
              </a:lnSpc>
              <a:buNone/>
            </a:pPr>
            <a:r>
              <a:rPr lang="en-US" altLang="zh-CN" b="1">
                <a:latin typeface="黑体" panose="02010600030101010101" pitchFamily="2" charset="-122"/>
                <a:ea typeface="黑体" panose="02010600030101010101" pitchFamily="2" charset="-122"/>
              </a:rPr>
              <a:t>    </a:t>
            </a:r>
            <a:r>
              <a:rPr lang="zh-CN" altLang="en-US" b="1" dirty="0">
                <a:latin typeface="黑体" panose="02010600030101010101" pitchFamily="2" charset="-122"/>
                <a:ea typeface="黑体" panose="02010600030101010101" pitchFamily="2" charset="-122"/>
              </a:rPr>
              <a:t>作者采用的是说话的方式向他的大自然朋友打招呼，我们也尝试一下用“你好”写一段话，向我们的大自然朋友打一下招呼，行吗？相信你们是最棒的？行动吧！</a:t>
            </a:r>
            <a:endParaRPr lang="zh-CN" altLang="en-US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1" hangingPunct="1">
              <a:lnSpc>
                <a:spcPct val="150000"/>
              </a:lnSpc>
              <a:buNone/>
            </a:pPr>
            <a:r>
              <a:rPr lang="zh-CN" altLang="en-US" b="1" dirty="0">
                <a:latin typeface="黑体" panose="02010600030101010101" pitchFamily="2" charset="-122"/>
                <a:ea typeface="黑体" panose="02010600030101010101" pitchFamily="2" charset="-122"/>
              </a:rPr>
              <a:t>（比如松树、小草、白鹭</a:t>
            </a:r>
            <a:r>
              <a:rPr lang="zh-CN" altLang="zh-CN" b="1" dirty="0">
                <a:latin typeface="黑体" panose="02010600030101010101" pitchFamily="2" charset="-122"/>
                <a:ea typeface="黑体" panose="02010600030101010101" pitchFamily="2" charset="-122"/>
              </a:rPr>
              <a:t>……</a:t>
            </a:r>
            <a:r>
              <a:rPr lang="zh-CN" altLang="en-US" b="1" dirty="0">
                <a:latin typeface="黑体" panose="02010600030101010101" pitchFamily="2" charset="-122"/>
                <a:ea typeface="黑体" panose="02010600030101010101" pitchFamily="2" charset="-122"/>
              </a:rPr>
              <a:t>）</a:t>
            </a:r>
            <a:endParaRPr lang="zh-CN" altLang="en-US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内容占位符 2"/>
          <p:cNvSpPr txBox="1"/>
          <p:nvPr/>
        </p:nvSpPr>
        <p:spPr>
          <a:xfrm>
            <a:off x="827088" y="2420938"/>
            <a:ext cx="7620000" cy="28289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spcBef>
                <a:spcPct val="2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1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、假如你是某一景物，面对来往形形色色的游人，请你对游人说说心声。</a:t>
            </a:r>
            <a:endParaRPr lang="zh-CN" altLang="en-US" sz="32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1" hangingPunct="1">
              <a:spcBef>
                <a:spcPct val="20000"/>
              </a:spcBef>
              <a:buNone/>
            </a:pPr>
            <a:endParaRPr lang="zh-CN" altLang="zh-CN" sz="32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1" hangingPunct="1">
              <a:spcBef>
                <a:spcPct val="2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2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、有感情地朗读</a:t>
            </a:r>
            <a:r>
              <a:rPr lang="zh-CN" altLang="zh-CN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《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山中访友</a:t>
            </a:r>
            <a:r>
              <a:rPr lang="zh-CN" altLang="zh-CN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》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，背诵自己喜欢的部分。</a:t>
            </a:r>
            <a:endParaRPr lang="zh-CN" altLang="zh-CN" sz="32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36867" name="Group 5"/>
          <p:cNvGrpSpPr/>
          <p:nvPr/>
        </p:nvGrpSpPr>
        <p:grpSpPr>
          <a:xfrm>
            <a:off x="107950" y="261938"/>
            <a:ext cx="3352800" cy="1006475"/>
            <a:chOff x="113" y="119"/>
            <a:chExt cx="2112" cy="634"/>
          </a:xfrm>
        </p:grpSpPr>
        <p:sp>
          <p:nvSpPr>
            <p:cNvPr id="36868" name="圆角矩形 2"/>
            <p:cNvSpPr/>
            <p:nvPr/>
          </p:nvSpPr>
          <p:spPr>
            <a:xfrm>
              <a:off x="785" y="263"/>
              <a:ext cx="1440" cy="432"/>
            </a:xfrm>
            <a:prstGeom prst="roundRect">
              <a:avLst>
                <a:gd name="adj" fmla="val 6394"/>
              </a:avLst>
            </a:prstGeom>
            <a:solidFill>
              <a:srgbClr val="FFFF00"/>
            </a:solidFill>
            <a:ln w="28575" cap="flat" cmpd="sng">
              <a:solidFill>
                <a:srgbClr val="404040"/>
              </a:solidFill>
              <a:prstDash val="dashDot"/>
              <a:headEnd type="none" w="med" len="med"/>
              <a:tailEnd type="none" w="med" len="med"/>
            </a:ln>
          </p:spPr>
          <p:txBody>
            <a:bodyPr lIns="91438" tIns="45719" rIns="91438" bIns="45719" anchor="ctr"/>
            <a:p>
              <a:pPr lvl="0" algn="ctr" eaLnBrk="1" hangingPunct="1"/>
              <a:r>
                <a:rPr lang="zh-CN" altLang="en-US" sz="40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0030101010101" pitchFamily="2" charset="-122"/>
                </a:rPr>
                <a:t>课后作业</a:t>
              </a:r>
              <a:endParaRPr lang="zh-CN" altLang="en-US" sz="40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0030101010101" pitchFamily="2" charset="-122"/>
              </a:endParaRPr>
            </a:p>
          </p:txBody>
        </p:sp>
        <p:pic>
          <p:nvPicPr>
            <p:cNvPr id="36869" name="图片 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13" y="119"/>
              <a:ext cx="864" cy="63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Group 6"/>
          <p:cNvGrpSpPr/>
          <p:nvPr/>
        </p:nvGrpSpPr>
        <p:grpSpPr>
          <a:xfrm>
            <a:off x="107950" y="261938"/>
            <a:ext cx="3352800" cy="1006475"/>
            <a:chOff x="113" y="119"/>
            <a:chExt cx="2112" cy="634"/>
          </a:xfrm>
        </p:grpSpPr>
        <p:sp>
          <p:nvSpPr>
            <p:cNvPr id="7173" name="圆角矩形 2"/>
            <p:cNvSpPr/>
            <p:nvPr/>
          </p:nvSpPr>
          <p:spPr>
            <a:xfrm>
              <a:off x="785" y="263"/>
              <a:ext cx="1440" cy="432"/>
            </a:xfrm>
            <a:prstGeom prst="roundRect">
              <a:avLst>
                <a:gd name="adj" fmla="val 6394"/>
              </a:avLst>
            </a:prstGeom>
            <a:solidFill>
              <a:srgbClr val="FFFF00"/>
            </a:solidFill>
            <a:ln w="28575" cap="flat" cmpd="sng">
              <a:solidFill>
                <a:srgbClr val="404040"/>
              </a:solidFill>
              <a:prstDash val="dashDot"/>
              <a:headEnd type="none" w="med" len="med"/>
              <a:tailEnd type="none" w="med" len="med"/>
            </a:ln>
          </p:spPr>
          <p:txBody>
            <a:bodyPr lIns="91438" tIns="45719" rIns="91438" bIns="45719" anchor="ctr"/>
            <a:p>
              <a:pPr lvl="0" algn="ctr" eaLnBrk="1" hangingPunct="1"/>
              <a:r>
                <a:rPr lang="zh-CN" altLang="en-US" sz="40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0030101010101" pitchFamily="2" charset="-122"/>
                </a:rPr>
                <a:t>走近作者</a:t>
              </a:r>
              <a:endParaRPr lang="zh-CN" altLang="en-US" sz="40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0030101010101" pitchFamily="2" charset="-122"/>
              </a:endParaRPr>
            </a:p>
          </p:txBody>
        </p:sp>
        <p:pic>
          <p:nvPicPr>
            <p:cNvPr id="7174" name="图片 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13" y="119"/>
              <a:ext cx="864" cy="63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171" name="Text Box 4"/>
          <p:cNvSpPr txBox="1"/>
          <p:nvPr/>
        </p:nvSpPr>
        <p:spPr>
          <a:xfrm>
            <a:off x="250825" y="2060575"/>
            <a:ext cx="8642350" cy="4032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3200" b="1">
                <a:solidFill>
                  <a:srgbClr val="FF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</a:t>
            </a:r>
            <a:r>
              <a:rPr lang="zh-CN" altLang="zh-CN" sz="3200" b="1" dirty="0">
                <a:solidFill>
                  <a:srgbClr val="FF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李汉荣</a:t>
            </a:r>
            <a:r>
              <a:rPr lang="zh-CN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（1958——），著名</a:t>
            </a:r>
            <a:endParaRPr lang="en-US" altLang="zh-CN" sz="3200" b="1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1" hangingPunct="1"/>
            <a:r>
              <a:rPr lang="zh-CN" altLang="zh-CN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诗人、散文家、中国作家协会会</a:t>
            </a:r>
            <a:endParaRPr lang="en-US" altLang="zh-CN" sz="3200" b="1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1" hangingPunct="1"/>
            <a:r>
              <a:rPr lang="zh-CN" altLang="zh-CN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员</a:t>
            </a:r>
            <a:r>
              <a:rPr lang="zh-CN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。笔名牧童、林中河，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陕西勉</a:t>
            </a:r>
            <a:endParaRPr lang="en-US" altLang="zh-CN" sz="3200" b="1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1" hangingPunct="1"/>
            <a:r>
              <a:rPr lang="zh-CN" altLang="zh-CN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县</a:t>
            </a:r>
            <a:r>
              <a:rPr lang="zh-CN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人。多年来写作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诗歌约3000多首，散文2000多篇，中短小说30余篇</a:t>
            </a:r>
            <a:r>
              <a:rPr lang="zh-CN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。1982年毕业于陕西汉中师范学院中文系。曾任略阳县一中教师，调任略阳县司法局副局长，自愿辞官到略阳文化馆当馆员，后调至《汉中日报》社当编辑至今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。</a:t>
            </a:r>
            <a:endParaRPr lang="en-US" altLang="zh-CN" sz="32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7172" name="Picture 5" descr="c856613e3c72846d71cf6c68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513" y="1412875"/>
            <a:ext cx="2741612" cy="2071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4"/>
          <p:cNvSpPr txBox="1"/>
          <p:nvPr/>
        </p:nvSpPr>
        <p:spPr>
          <a:xfrm>
            <a:off x="611188" y="1916113"/>
            <a:ext cx="8064500" cy="3849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ts val="5000"/>
              </a:lnSpc>
              <a:spcBef>
                <a:spcPct val="50000"/>
              </a:spcBef>
            </a:pPr>
            <a:r>
              <a:rPr lang="en-US" altLang="zh-CN" sz="3200" b="1">
                <a:latin typeface="黑体" panose="02010600030101010101" pitchFamily="2" charset="-122"/>
                <a:ea typeface="黑体" panose="02010600030101010101" pitchFamily="2" charset="-122"/>
              </a:rPr>
              <a:t>    《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山中访友</a:t>
            </a:r>
            <a:r>
              <a:rPr lang="en-US" altLang="zh-CN" sz="3200" b="1">
                <a:latin typeface="黑体" panose="02010600030101010101" pitchFamily="2" charset="-122"/>
                <a:ea typeface="黑体" panose="02010600030101010101" pitchFamily="2" charset="-122"/>
              </a:rPr>
              <a:t>》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发表于</a:t>
            </a:r>
            <a:r>
              <a:rPr lang="en-US" altLang="zh-CN" sz="3200" b="1">
                <a:latin typeface="黑体" panose="02010600030101010101" pitchFamily="2" charset="-122"/>
                <a:ea typeface="黑体" panose="02010600030101010101" pitchFamily="2" charset="-122"/>
              </a:rPr>
              <a:t>1955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年第三期</a:t>
            </a:r>
            <a:r>
              <a:rPr lang="en-US" altLang="zh-CN" sz="3200" b="1">
                <a:latin typeface="黑体" panose="02010600030101010101" pitchFamily="2" charset="-122"/>
                <a:ea typeface="黑体" panose="02010600030101010101" pitchFamily="2" charset="-122"/>
              </a:rPr>
              <a:t>《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散文</a:t>
            </a:r>
            <a:r>
              <a:rPr lang="en-US" altLang="zh-CN" sz="3200" b="1">
                <a:latin typeface="黑体" panose="02010600030101010101" pitchFamily="2" charset="-122"/>
                <a:ea typeface="黑体" panose="02010600030101010101" pitchFamily="2" charset="-122"/>
              </a:rPr>
              <a:t>》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杂志的一篇杰作。这篇散文篇幅短小而叙事简略，作者独自到山野林间的一天游历，因为带着动情的眼光，所见之景都有许多新奇的色彩。这是一篇构思新奇、富有想象力、充满好奇心的散文。</a:t>
            </a:r>
            <a:endParaRPr lang="zh-CN" altLang="en-US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8195" name="Group 6"/>
          <p:cNvGrpSpPr/>
          <p:nvPr/>
        </p:nvGrpSpPr>
        <p:grpSpPr>
          <a:xfrm>
            <a:off x="107950" y="261938"/>
            <a:ext cx="3352800" cy="1006475"/>
            <a:chOff x="113" y="119"/>
            <a:chExt cx="2112" cy="634"/>
          </a:xfrm>
        </p:grpSpPr>
        <p:sp>
          <p:nvSpPr>
            <p:cNvPr id="8196" name="圆角矩形 2"/>
            <p:cNvSpPr/>
            <p:nvPr/>
          </p:nvSpPr>
          <p:spPr>
            <a:xfrm>
              <a:off x="785" y="263"/>
              <a:ext cx="1440" cy="432"/>
            </a:xfrm>
            <a:prstGeom prst="roundRect">
              <a:avLst>
                <a:gd name="adj" fmla="val 6394"/>
              </a:avLst>
            </a:prstGeom>
            <a:solidFill>
              <a:srgbClr val="FFFF00"/>
            </a:solidFill>
            <a:ln w="28575" cap="flat" cmpd="sng">
              <a:solidFill>
                <a:srgbClr val="404040"/>
              </a:solidFill>
              <a:prstDash val="dashDot"/>
              <a:headEnd type="none" w="med" len="med"/>
              <a:tailEnd type="none" w="med" len="med"/>
            </a:ln>
          </p:spPr>
          <p:txBody>
            <a:bodyPr lIns="91438" tIns="45719" rIns="91438" bIns="45719" anchor="ctr"/>
            <a:p>
              <a:pPr lvl="0" algn="ctr" eaLnBrk="1" hangingPunct="1"/>
              <a:r>
                <a:rPr lang="zh-CN" altLang="en-US" sz="40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0030101010101" pitchFamily="2" charset="-122"/>
                </a:rPr>
                <a:t>背景简介</a:t>
              </a:r>
              <a:endParaRPr lang="zh-CN" altLang="en-US" sz="40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0030101010101" pitchFamily="2" charset="-122"/>
              </a:endParaRPr>
            </a:p>
          </p:txBody>
        </p:sp>
        <p:pic>
          <p:nvPicPr>
            <p:cNvPr id="8197" name="图片 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13" y="119"/>
              <a:ext cx="864" cy="63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charRg st="0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charRg st="0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Group 9"/>
          <p:cNvGrpSpPr/>
          <p:nvPr/>
        </p:nvGrpSpPr>
        <p:grpSpPr>
          <a:xfrm>
            <a:off x="107950" y="261938"/>
            <a:ext cx="3352800" cy="1006475"/>
            <a:chOff x="113" y="119"/>
            <a:chExt cx="2112" cy="634"/>
          </a:xfrm>
        </p:grpSpPr>
        <p:sp>
          <p:nvSpPr>
            <p:cNvPr id="9220" name="圆角矩形 2"/>
            <p:cNvSpPr/>
            <p:nvPr/>
          </p:nvSpPr>
          <p:spPr>
            <a:xfrm>
              <a:off x="785" y="263"/>
              <a:ext cx="1440" cy="432"/>
            </a:xfrm>
            <a:prstGeom prst="roundRect">
              <a:avLst>
                <a:gd name="adj" fmla="val 6394"/>
              </a:avLst>
            </a:prstGeom>
            <a:solidFill>
              <a:srgbClr val="FFFF00"/>
            </a:solidFill>
            <a:ln w="28575" cap="flat" cmpd="sng">
              <a:solidFill>
                <a:srgbClr val="404040"/>
              </a:solidFill>
              <a:prstDash val="dashDot"/>
              <a:headEnd type="none" w="med" len="med"/>
              <a:tailEnd type="none" w="med" len="med"/>
            </a:ln>
          </p:spPr>
          <p:txBody>
            <a:bodyPr lIns="91438" tIns="45719" rIns="91438" bIns="45719" anchor="ctr"/>
            <a:p>
              <a:pPr lvl="0" algn="ctr" eaLnBrk="1" hangingPunct="1"/>
              <a:r>
                <a:rPr lang="zh-CN" altLang="en-US" sz="40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0030101010101" pitchFamily="2" charset="-122"/>
                </a:rPr>
                <a:t>学习目标</a:t>
              </a:r>
              <a:endParaRPr lang="zh-CN" altLang="en-US" sz="40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0030101010101" pitchFamily="2" charset="-122"/>
              </a:endParaRPr>
            </a:p>
          </p:txBody>
        </p:sp>
        <p:pic>
          <p:nvPicPr>
            <p:cNvPr id="9221" name="图片 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13" y="119"/>
              <a:ext cx="864" cy="63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TextBox 4"/>
          <p:cNvSpPr txBox="1"/>
          <p:nvPr/>
        </p:nvSpPr>
        <p:spPr>
          <a:xfrm>
            <a:off x="1171575" y="1471613"/>
            <a:ext cx="7432675" cy="4770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lvl="0" indent="-457200" eaLnBrk="1" hangingPunct="1"/>
            <a:r>
              <a:rPr lang="en-US" altLang="zh-CN" sz="2800" b="1">
                <a:latin typeface="黑体" panose="02010600030101010101" pitchFamily="2" charset="-122"/>
                <a:ea typeface="黑体" panose="02010600030101010101" pitchFamily="2" charset="-122"/>
              </a:rPr>
              <a:t>1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、自读课文，学习生字词，不认识的字多</a:t>
            </a:r>
            <a:endParaRPr lang="en-US" altLang="zh-CN" sz="2800" b="1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marL="457200" lvl="0" indent="-457200" eaLnBrk="1" hangingPunct="1"/>
            <a:r>
              <a:rPr lang="en-US" altLang="zh-CN" sz="2800" b="1"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读几遍。</a:t>
            </a:r>
            <a:endParaRPr lang="en-US" altLang="zh-CN" sz="2800" b="1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marL="457200" lvl="0" indent="-457200" eaLnBrk="1" hangingPunct="1">
              <a:spcBef>
                <a:spcPts val="2400"/>
              </a:spcBef>
            </a:pPr>
            <a:r>
              <a:rPr lang="en-US" altLang="zh-CN" sz="2800" b="1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、初读课文，了解课文大意，作者到山中访问了哪些朋友？</a:t>
            </a:r>
            <a:endParaRPr lang="en-US" altLang="zh-CN" sz="2800" b="1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marL="457200" lvl="0" indent="-457200" eaLnBrk="1" hangingPunct="1">
              <a:spcBef>
                <a:spcPts val="2400"/>
              </a:spcBef>
            </a:pPr>
            <a:r>
              <a:rPr lang="en-US" altLang="zh-CN" sz="2800" b="1">
                <a:latin typeface="黑体" panose="02010600030101010101" pitchFamily="2" charset="-122"/>
                <a:ea typeface="黑体" panose="02010600030101010101" pitchFamily="2" charset="-122"/>
              </a:rPr>
              <a:t>3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、作者是如何把看到的“人”叙述清楚的？</a:t>
            </a:r>
            <a:endParaRPr lang="en-US" altLang="zh-CN" sz="2800" b="1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marL="457200" lvl="0" indent="-457200" eaLnBrk="1" hangingPunct="1">
              <a:spcBef>
                <a:spcPts val="2400"/>
              </a:spcBef>
            </a:pPr>
            <a:r>
              <a:rPr lang="en-US" altLang="zh-CN" sz="2800" b="1">
                <a:latin typeface="黑体" panose="02010600030101010101" pitchFamily="2" charset="-122"/>
                <a:ea typeface="黑体" panose="02010600030101010101" pitchFamily="2" charset="-122"/>
              </a:rPr>
              <a:t>4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、熟读课文，说一说你学习了本课的收获。</a:t>
            </a:r>
            <a:endParaRPr lang="en-US" altLang="zh-CN" sz="2800" b="1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marL="457200" lvl="0" indent="-457200" eaLnBrk="1" hangingPunct="1">
              <a:spcBef>
                <a:spcPts val="2400"/>
              </a:spcBef>
            </a:pPr>
            <a:r>
              <a:rPr lang="en-US" altLang="zh-CN" sz="2800" b="1">
                <a:latin typeface="黑体" panose="02010600030101010101" pitchFamily="2" charset="-122"/>
                <a:ea typeface="黑体" panose="02010600030101010101" pitchFamily="2" charset="-122"/>
              </a:rPr>
              <a:t>5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、找出课文中运用修辞方法的句子，体会  </a:t>
            </a:r>
            <a:endParaRPr lang="en-US" altLang="zh-CN" sz="2800" b="1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marL="457200" lvl="0" indent="-457200" eaLnBrk="1" hangingPunct="1"/>
            <a:r>
              <a:rPr lang="en-US" altLang="zh-CN" sz="2800" b="1"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这样写的好处。</a:t>
            </a:r>
            <a:endParaRPr lang="en-US" altLang="zh-CN" sz="28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2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charRg st="2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charRg st="2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charRg st="2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charRg st="2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>
                                            <p:txEl>
                                              <p:charRg st="2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28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charRg st="28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charRg st="28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charRg st="28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charRg st="28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>
                                            <p:txEl>
                                              <p:charRg st="28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56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charRg st="56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charRg st="56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charRg st="56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charRg st="56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>
                                            <p:txEl>
                                              <p:charRg st="56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77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charRg st="77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charRg st="77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charRg st="77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charRg st="77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>
                                            <p:txEl>
                                              <p:charRg st="77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98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charRg st="98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charRg st="98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charRg st="98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charRg st="98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1">
                                            <p:txEl>
                                              <p:charRg st="98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20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charRg st="120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charRg st="120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charRg st="120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charRg st="120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1">
                                            <p:txEl>
                                              <p:charRg st="120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Box 7"/>
          <p:cNvSpPr txBox="1"/>
          <p:nvPr/>
        </p:nvSpPr>
        <p:spPr>
          <a:xfrm>
            <a:off x="1585913" y="1747838"/>
            <a:ext cx="484187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散</a:t>
            </a:r>
            <a:endParaRPr lang="zh-CN" altLang="en-US" sz="36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2411413" y="1316038"/>
            <a:ext cx="257175" cy="1511300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2" name="TextBox 11"/>
          <p:cNvSpPr txBox="1"/>
          <p:nvPr/>
        </p:nvSpPr>
        <p:spPr>
          <a:xfrm>
            <a:off x="2843213" y="1296988"/>
            <a:ext cx="4321175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2800" b="1" err="1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sǎn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（散文）（散兵游勇）</a:t>
            </a:r>
            <a:endParaRPr lang="zh-CN" altLang="en-US" sz="28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7413" name="TextBox 12"/>
          <p:cNvSpPr txBox="1"/>
          <p:nvPr/>
        </p:nvSpPr>
        <p:spPr>
          <a:xfrm>
            <a:off x="2843213" y="2106613"/>
            <a:ext cx="44656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2800" b="1" err="1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sàn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（解散）（烟消云散）</a:t>
            </a:r>
            <a:endParaRPr lang="zh-CN" altLang="en-US" sz="28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7414" name="TextBox 13"/>
          <p:cNvSpPr txBox="1"/>
          <p:nvPr/>
        </p:nvSpPr>
        <p:spPr>
          <a:xfrm>
            <a:off x="1585913" y="3478213"/>
            <a:ext cx="484187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露</a:t>
            </a:r>
            <a:endParaRPr lang="zh-CN" altLang="en-US" sz="36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2411413" y="3043238"/>
            <a:ext cx="257175" cy="1511300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6" name="TextBox 15"/>
          <p:cNvSpPr txBox="1"/>
          <p:nvPr/>
        </p:nvSpPr>
        <p:spPr>
          <a:xfrm>
            <a:off x="2843213" y="3024188"/>
            <a:ext cx="43211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2800" b="1" err="1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lù</a:t>
            </a:r>
            <a:r>
              <a:rPr lang="en-US" altLang="zh-CN" sz="2800" b="1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（露珠）（风餐露宿）</a:t>
            </a:r>
            <a:endParaRPr lang="zh-CN" altLang="en-US" sz="28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7417" name="TextBox 16"/>
          <p:cNvSpPr txBox="1"/>
          <p:nvPr/>
        </p:nvSpPr>
        <p:spPr>
          <a:xfrm>
            <a:off x="2843213" y="3833813"/>
            <a:ext cx="44656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2800" b="1" err="1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lòu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（露出）（藏巧露拙）</a:t>
            </a:r>
            <a:endParaRPr lang="zh-CN" altLang="en-US" sz="28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7418" name="TextBox 17"/>
          <p:cNvSpPr txBox="1"/>
          <p:nvPr/>
        </p:nvSpPr>
        <p:spPr>
          <a:xfrm>
            <a:off x="1585913" y="5259388"/>
            <a:ext cx="484187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endParaRPr lang="zh-CN" altLang="en-US" sz="36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2411413" y="4824413"/>
            <a:ext cx="257175" cy="1511300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20" name="TextBox 19"/>
          <p:cNvSpPr txBox="1"/>
          <p:nvPr/>
        </p:nvSpPr>
        <p:spPr>
          <a:xfrm>
            <a:off x="2843213" y="4805363"/>
            <a:ext cx="43211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2800" b="1" err="1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hé</a:t>
            </a:r>
            <a:r>
              <a:rPr lang="en-US" altLang="zh-CN" sz="2800" b="1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（和平）（和颜悦色）</a:t>
            </a:r>
            <a:endParaRPr lang="zh-CN" altLang="en-US" sz="28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7421" name="TextBox 20"/>
          <p:cNvSpPr txBox="1"/>
          <p:nvPr/>
        </p:nvSpPr>
        <p:spPr>
          <a:xfrm>
            <a:off x="2843213" y="5614988"/>
            <a:ext cx="44656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2800" b="1" err="1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hè</a:t>
            </a:r>
            <a:r>
              <a:rPr lang="en-US" altLang="zh-CN" sz="2800" b="1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（和诗）（一唱百和）</a:t>
            </a:r>
            <a:endParaRPr lang="zh-CN" altLang="en-US" sz="28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Box 5"/>
          <p:cNvSpPr txBox="1"/>
          <p:nvPr/>
        </p:nvSpPr>
        <p:spPr>
          <a:xfrm>
            <a:off x="1258888" y="836613"/>
            <a:ext cx="70008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36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古桥</a:t>
            </a:r>
            <a:r>
              <a:rPr lang="en-US" altLang="zh-CN" sz="3600" b="1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老朋友</a:t>
            </a:r>
            <a:r>
              <a:rPr lang="en-US" altLang="zh-CN" sz="3600" b="1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——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德高望重</a:t>
            </a:r>
            <a:endParaRPr lang="zh-CN" altLang="en-US" sz="36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19459" name="Picture 7" descr="tp163_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1633538"/>
            <a:ext cx="7777162" cy="4303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4" descr="C:\WINDOWS\Desktop\课件\邱力\natureqqi6[1]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" y="3068638"/>
            <a:ext cx="3986213" cy="2990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WordArt 7"/>
          <p:cNvSpPr>
            <a:spLocks noTextEdit="1"/>
          </p:cNvSpPr>
          <p:nvPr/>
        </p:nvSpPr>
        <p:spPr>
          <a:xfrm>
            <a:off x="1331913" y="1989138"/>
            <a:ext cx="17272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sq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树林</a:t>
            </a:r>
            <a:endParaRPr lang="zh-CN" altLang="en-US" sz="3600">
              <a:ln w="9525" cap="sq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484" name="Picture 2" descr="200609251201376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57338"/>
            <a:ext cx="4319588" cy="2700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3"/>
          <p:cNvSpPr txBox="1"/>
          <p:nvPr/>
        </p:nvSpPr>
        <p:spPr>
          <a:xfrm>
            <a:off x="5940425" y="4437063"/>
            <a:ext cx="2303463" cy="8239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rgbClr val="FF33CC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  鸟儿</a:t>
            </a:r>
            <a:endParaRPr lang="zh-CN" altLang="en-US" sz="4800" b="1" dirty="0">
              <a:solidFill>
                <a:srgbClr val="FF33CC"/>
              </a:solidFill>
              <a:latin typeface="Times New Roman" panose="02020603050405020304" pitchFamily="18" charset="0"/>
              <a:ea typeface="仿宋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6" descr="图片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413" y="1484313"/>
            <a:ext cx="3671887" cy="267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116013" y="620713"/>
            <a:ext cx="1655763" cy="708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仿宋_GB2312" panose="02010609030101010101" pitchFamily="49" charset="-122"/>
                <a:ea typeface="仿宋_GB2312" panose="02010609030101010101" pitchFamily="49" charset="-122"/>
                <a:cs typeface="+mn-cs"/>
              </a:rPr>
              <a:t>露 珠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仿宋_GB2312" panose="02010609030101010101" pitchFamily="49" charset="-122"/>
              <a:ea typeface="仿宋_GB2312" panose="02010609030101010101" pitchFamily="49" charset="-122"/>
              <a:cs typeface="+mn-cs"/>
            </a:endParaRPr>
          </a:p>
        </p:txBody>
      </p:sp>
      <p:pic>
        <p:nvPicPr>
          <p:cNvPr id="21508" name="Picture 4" descr="1229941409049"/>
          <p:cNvPicPr>
            <a:picLocks noChangeAspect="1"/>
          </p:cNvPicPr>
          <p:nvPr/>
        </p:nvPicPr>
        <p:blipFill>
          <a:blip r:embed="rId2"/>
          <a:srcRect b="4987"/>
          <a:stretch>
            <a:fillRect/>
          </a:stretch>
        </p:blipFill>
        <p:spPr>
          <a:xfrm>
            <a:off x="4140200" y="3108325"/>
            <a:ext cx="4175125" cy="2686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3"/>
          <p:cNvSpPr txBox="1"/>
          <p:nvPr/>
        </p:nvSpPr>
        <p:spPr>
          <a:xfrm>
            <a:off x="5795963" y="2208213"/>
            <a:ext cx="863600" cy="76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</a:pPr>
            <a:r>
              <a:rPr lang="zh-CN" altLang="en-US" sz="4400" b="1" dirty="0">
                <a:solidFill>
                  <a:srgbClr val="FF33CC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树</a:t>
            </a:r>
            <a:endParaRPr lang="zh-CN" altLang="en-US" sz="4400" b="1" dirty="0">
              <a:solidFill>
                <a:srgbClr val="FF33CC"/>
              </a:solidFill>
              <a:latin typeface="Times New Roman" panose="02020603050405020304" pitchFamily="18" charset="0"/>
              <a:ea typeface="仿宋_GB2312" panose="02010609030101010101" pitchFamily="49" charset="-122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484624" y="6108536"/>
            <a:ext cx="54864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 cap="sq">
                  <a:solidFill>
                    <a:srgbClr val="000000"/>
                  </a:solidFill>
                  <a:round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仿佛自己也是一棵树</a:t>
            </a:r>
            <a:r>
              <a:rPr kumimoji="0" lang="en-US" altLang="zh-CN" sz="3600" b="0" i="0" u="none" strike="noStrike" kern="10" cap="none" spc="0" normalizeH="0" baseline="0" noProof="0" dirty="0">
                <a:ln w="9525" cap="sq">
                  <a:solidFill>
                    <a:srgbClr val="000000"/>
                  </a:solidFill>
                  <a:round/>
                </a:ln>
                <a:solidFill>
                  <a:schemeClr val="tx2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......</a:t>
            </a:r>
            <a:endParaRPr kumimoji="0" lang="zh-CN" altLang="en-US" sz="3600" b="0" i="0" u="none" strike="noStrike" kern="10" cap="none" spc="0" normalizeH="0" baseline="0" noProof="0" dirty="0">
              <a:ln w="9525" cap="sq">
                <a:solidFill>
                  <a:srgbClr val="000000"/>
                </a:solidFill>
                <a:round/>
              </a:ln>
              <a:solidFill>
                <a:schemeClr val="tx2"/>
              </a:solidFill>
              <a:effectLst/>
              <a:uLnTx/>
              <a:uFillTx/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5" grpId="0" animBg="1"/>
    </p:bldLst>
  </p:timing>
</p:sld>
</file>

<file path=ppt/theme/theme1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自定义设计方案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1848</Words>
  <Application>WPS 演示</Application>
  <PresentationFormat>在屏幕上显示</PresentationFormat>
  <Paragraphs>144</Paragraphs>
  <Slides>24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黑体</vt:lpstr>
      <vt:lpstr>Franklin Gothic Medium</vt:lpstr>
      <vt:lpstr>Times New Roman</vt:lpstr>
      <vt:lpstr>仿宋_GB2312</vt:lpstr>
      <vt:lpstr>楷体_GB2312</vt:lpstr>
      <vt:lpstr>华文仿宋</vt:lpstr>
      <vt:lpstr>华文新魏</vt:lpstr>
      <vt:lpstr>华文中宋</vt:lpstr>
      <vt:lpstr>微软雅黑</vt:lpstr>
      <vt:lpstr>Lucida Sans</vt:lpstr>
      <vt:lpstr>4_自定义设计方案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小熊猫</dc:creator>
  <cp:lastModifiedBy>Administrator</cp:lastModifiedBy>
  <cp:revision>165</cp:revision>
  <dcterms:created xsi:type="dcterms:W3CDTF">2008-10-11T05:23:09Z</dcterms:created>
  <dcterms:modified xsi:type="dcterms:W3CDTF">2016-11-21T03:02:31Z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