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314" r:id="rId4"/>
    <p:sldId id="319" r:id="rId5"/>
    <p:sldId id="320" r:id="rId6"/>
    <p:sldId id="294" r:id="rId7"/>
    <p:sldId id="321" r:id="rId8"/>
    <p:sldId id="322" r:id="rId9"/>
    <p:sldId id="323" r:id="rId10"/>
    <p:sldId id="302" r:id="rId11"/>
    <p:sldId id="324" r:id="rId12"/>
    <p:sldId id="325" r:id="rId13"/>
    <p:sldId id="310" r:id="rId14"/>
    <p:sldId id="326" r:id="rId15"/>
    <p:sldId id="330" r:id="rId16"/>
    <p:sldId id="331" r:id="rId17"/>
    <p:sldId id="332" r:id="rId18"/>
    <p:sldId id="333" r:id="rId19"/>
    <p:sldId id="335" r:id="rId20"/>
    <p:sldId id="334" r:id="rId21"/>
    <p:sldId id="328" r:id="rId22"/>
    <p:sldId id="336" r:id="rId23"/>
    <p:sldId id="337" r:id="rId24"/>
    <p:sldId id="33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FFFF"/>
    <a:srgbClr val="CCECFF"/>
    <a:srgbClr val="CCFF99"/>
    <a:srgbClr val="000066"/>
    <a:srgbClr val="9933FF"/>
    <a:srgbClr val="EF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2"/>
    <p:restoredTop sz="94660"/>
  </p:normalViewPr>
  <p:slideViewPr>
    <p:cSldViewPr showGuides="1">
      <p:cViewPr varScale="1">
        <p:scale>
          <a:sx n="64" d="100"/>
          <a:sy n="64" d="100"/>
        </p:scale>
        <p:origin x="-90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F:\有用图标\三角标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350" y="115888"/>
            <a:ext cx="627063" cy="49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F:\有用图标\三角标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8350" y="115888"/>
            <a:ext cx="627063" cy="4937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hyperlink" Target="24%20&#37329;&#33394;&#30340;&#33050;&#21360;.wmv" TargetMode="Externa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7"/>
          <p:cNvSpPr/>
          <p:nvPr/>
        </p:nvSpPr>
        <p:spPr>
          <a:xfrm>
            <a:off x="-9525" y="4348163"/>
            <a:ext cx="9144000" cy="1524000"/>
          </a:xfrm>
          <a:prstGeom prst="rect">
            <a:avLst/>
          </a:prstGeom>
          <a:solidFill>
            <a:srgbClr val="CCFFFF">
              <a:alpha val="73724"/>
            </a:srgbClr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TextBox 3"/>
          <p:cNvSpPr txBox="1"/>
          <p:nvPr/>
        </p:nvSpPr>
        <p:spPr>
          <a:xfrm>
            <a:off x="1466850" y="4424363"/>
            <a:ext cx="61785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第</a:t>
            </a:r>
            <a:r>
              <a:rPr lang="en-US" altLang="zh-CN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24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课  金色的脚印</a:t>
            </a:r>
            <a:endParaRPr lang="zh-CN" altLang="en-US" sz="4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076" name="Line 12"/>
          <p:cNvSpPr/>
          <p:nvPr/>
        </p:nvSpPr>
        <p:spPr>
          <a:xfrm>
            <a:off x="1970088" y="5338763"/>
            <a:ext cx="51657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" name="TextBox 4"/>
          <p:cNvSpPr txBox="1"/>
          <p:nvPr/>
        </p:nvSpPr>
        <p:spPr>
          <a:xfrm>
            <a:off x="3194050" y="5414963"/>
            <a:ext cx="2362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en-US" altLang="zh-CN" b="1" dirty="0">
                <a:latin typeface="黑体" panose="02010600030101010101" pitchFamily="2" charset="-122"/>
                <a:ea typeface="黑体" panose="02010600030101010101" pitchFamily="2" charset="-122"/>
              </a:rPr>
              <a:t>R  </a:t>
            </a: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六年级上册</a:t>
            </a:r>
            <a:endParaRPr lang="zh-CN" altLang="en-US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307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8913" y="260350"/>
            <a:ext cx="6632575" cy="367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2"/>
          <p:cNvSpPr txBox="1"/>
          <p:nvPr/>
        </p:nvSpPr>
        <p:spPr>
          <a:xfrm>
            <a:off x="1008063" y="1979613"/>
            <a:ext cx="76041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正太郎家的佣人从山里捉回一只小狐狸。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79488" y="4068763"/>
            <a:ext cx="7416800" cy="1889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4900"/>
              </a:lnSpc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正太郎从邻居家要回小狐狸，和爸爸一起把它放回山里，狐狸一家终于团聚并回到了树林中。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292" name="Text Box 11"/>
          <p:cNvSpPr txBox="1"/>
          <p:nvPr/>
        </p:nvSpPr>
        <p:spPr>
          <a:xfrm>
            <a:off x="942975" y="1187450"/>
            <a:ext cx="22685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起因</a:t>
            </a:r>
            <a:r>
              <a:rPr lang="en-US" altLang="zh-CN" sz="40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zh-CN" altLang="en-US" sz="40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293" name="Text Box 12"/>
          <p:cNvSpPr txBox="1"/>
          <p:nvPr/>
        </p:nvSpPr>
        <p:spPr>
          <a:xfrm>
            <a:off x="1008063" y="3286125"/>
            <a:ext cx="18732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结局</a:t>
            </a:r>
            <a:endParaRPr lang="zh-CN" altLang="en-US" sz="40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2"/>
          <p:cNvSpPr txBox="1"/>
          <p:nvPr/>
        </p:nvSpPr>
        <p:spPr>
          <a:xfrm>
            <a:off x="684213" y="1052513"/>
            <a:ext cx="19431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40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经过：</a:t>
            </a:r>
            <a:endParaRPr lang="en-US" altLang="zh-CN" sz="40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684213" y="1916113"/>
            <a:ext cx="7920037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两只老狐狸想尽办法要救小狐狸出去，冒着生命危险住在正太郎家的地板下面照顾小狐狸，并和十分同情小狐狸，并偷偷给老狐狸喂食的正太郎建立了亲密信任的关系。后来，小狐狸被送给邻居，正太郎为要回小狐狸，不慎掉下悬崖，两只老狐狸救护了严寒中昏迷的正太郎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6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14340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课文解读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14341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Rectangle 2"/>
          <p:cNvSpPr txBox="1"/>
          <p:nvPr/>
        </p:nvSpPr>
        <p:spPr>
          <a:xfrm>
            <a:off x="539750" y="2205038"/>
            <a:ext cx="8064500" cy="3397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0" hangingPunct="0">
              <a:lnSpc>
                <a:spcPts val="5000"/>
              </a:lnSpc>
              <a:spcBef>
                <a:spcPts val="2400"/>
              </a:spcBef>
              <a:buNone/>
            </a:pP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、老狐狸为了救小狐狸都做了些什么？ 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0" hangingPunct="0">
              <a:lnSpc>
                <a:spcPts val="5000"/>
              </a:lnSpc>
              <a:spcBef>
                <a:spcPts val="2400"/>
              </a:spcBef>
              <a:buNone/>
            </a:pP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、狐狸一家和正太郎的关系前后发生了怎 </a:t>
            </a:r>
            <a:endParaRPr lang="en-US" altLang="zh-CN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0" hangingPunct="0">
              <a:lnSpc>
                <a:spcPts val="5000"/>
              </a:lnSpc>
              <a:buNone/>
            </a:pP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样的变化？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0" hangingPunct="0">
              <a:lnSpc>
                <a:spcPts val="5000"/>
              </a:lnSpc>
              <a:spcBef>
                <a:spcPts val="3000"/>
              </a:spcBef>
              <a:buNone/>
            </a:pP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、课文为什么以“金色的脚印”为题？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2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41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5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charRg st="50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/>
          <p:nvPr/>
        </p:nvSpPr>
        <p:spPr>
          <a:xfrm>
            <a:off x="611188" y="1412875"/>
            <a:ext cx="8281987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ctr" eaLnBrk="0" hangingPunct="0"/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、老狐狸为了救小狐狸都做了些什么？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627063" y="2565400"/>
            <a:ext cx="7848600" cy="2663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0" hangingPunct="0">
              <a:spcBef>
                <a:spcPts val="2400"/>
              </a:spcBef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）老狐狸夫妻俩设“调虎离山”之计营救小狐狸。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0" hangingPunct="0">
              <a:spcBef>
                <a:spcPts val="2400"/>
              </a:spcBef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）老狐狸入“虎穴”做窝，喂养、营救小狐狸。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4" name="Picture 5" descr="06313_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0" y="4581525"/>
            <a:ext cx="1998663" cy="2033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charRg st="2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>
            <p:ph type="title"/>
          </p:nvPr>
        </p:nvSpPr>
        <p:spPr>
          <a:xfrm>
            <a:off x="395288" y="1628775"/>
            <a:ext cx="8640762" cy="1054100"/>
          </a:xfrm>
          <a:noFill/>
          <a:ln>
            <a:noFill/>
          </a:ln>
        </p:spPr>
        <p:txBody>
          <a:bodyPr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、它们和“我”的关系发生了怎样的变化？</a:t>
            </a:r>
            <a:endParaRPr lang="zh-CN" altLang="en-US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9747" name="Rectangle 3"/>
          <p:cNvSpPr/>
          <p:nvPr>
            <p:ph idx="1"/>
          </p:nvPr>
        </p:nvSpPr>
        <p:spPr>
          <a:xfrm>
            <a:off x="684213" y="2708275"/>
            <a:ext cx="7559675" cy="2305050"/>
          </a:xfrm>
          <a:noFill/>
          <a:ln>
            <a:noFill/>
          </a:ln>
        </p:spPr>
        <p:txBody>
          <a:bodyPr/>
          <a:p>
            <a:pPr marL="0" indent="0">
              <a:lnSpc>
                <a:spcPts val="52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）开始，“我”见两只老狐狸救小狐狸没成功，觉得小狐狸可怜，出于</a:t>
            </a:r>
            <a:r>
              <a:rPr lang="zh-CN" altLang="en-US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同情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，“我”想为小狐狸</a:t>
            </a:r>
            <a:r>
              <a:rPr lang="zh-CN" altLang="en-US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解开铁链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。</a:t>
            </a:r>
            <a:endParaRPr lang="zh-CN" altLang="en-US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7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7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7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0770" name="Rectangle 2"/>
          <p:cNvSpPr/>
          <p:nvPr>
            <p:ph idx="1"/>
          </p:nvPr>
        </p:nvSpPr>
        <p:spPr>
          <a:xfrm>
            <a:off x="755650" y="3141663"/>
            <a:ext cx="7704138" cy="2159000"/>
          </a:xfrm>
          <a:noFill/>
          <a:ln>
            <a:noFill/>
          </a:ln>
        </p:spPr>
        <p:txBody>
          <a:bodyPr/>
          <a:p>
            <a:pPr marL="0" indent="0">
              <a:lnSpc>
                <a:spcPts val="5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）当“我”发现两只老狐狸在自己家里做了窝并开始咬那根拴铁链的木桩时，“我”</a:t>
            </a:r>
            <a:r>
              <a:rPr lang="zh-CN" altLang="en-US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打消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了放小狐狸的</a:t>
            </a:r>
            <a:r>
              <a:rPr lang="zh-CN" altLang="en-US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念头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。</a:t>
            </a:r>
            <a:endParaRPr lang="zh-CN" altLang="en-US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7411" name="Picture 3" descr="p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765175"/>
            <a:ext cx="2251075" cy="208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0770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794" name="Rectangle 2"/>
          <p:cNvSpPr/>
          <p:nvPr>
            <p:ph idx="1"/>
          </p:nvPr>
        </p:nvSpPr>
        <p:spPr>
          <a:xfrm>
            <a:off x="179388" y="1052513"/>
            <a:ext cx="5545137" cy="5184775"/>
          </a:xfrm>
          <a:noFill/>
          <a:ln>
            <a:noFill/>
          </a:ln>
        </p:spPr>
        <p:txBody>
          <a:bodyPr/>
          <a:p>
            <a:pPr marL="0" indent="0">
              <a:lnSpc>
                <a:spcPts val="5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）“我”为了满足自己的好奇心，让老狐狸施展自己的本事，又决定给老狐狸</a:t>
            </a:r>
            <a:r>
              <a:rPr lang="zh-CN" altLang="en-US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投送食物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。渐渐地，老狐狸体会到“我”的善良，和“我”熟了，常有一些</a:t>
            </a:r>
            <a:r>
              <a:rPr lang="zh-CN" altLang="en-US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亲昵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的举动。“我”越发感觉到狐狸是有情有义的动物。</a:t>
            </a:r>
            <a:endParaRPr lang="zh-CN" altLang="en-US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8435" name="Group 3"/>
          <p:cNvGrpSpPr/>
          <p:nvPr/>
        </p:nvGrpSpPr>
        <p:grpSpPr>
          <a:xfrm>
            <a:off x="5784850" y="1636713"/>
            <a:ext cx="2776538" cy="3867150"/>
            <a:chOff x="3666" y="1004"/>
            <a:chExt cx="1749" cy="2435"/>
          </a:xfrm>
        </p:grpSpPr>
        <p:pic>
          <p:nvPicPr>
            <p:cNvPr id="18436" name="Picture 4" descr="060118022913_9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74" y="2249"/>
              <a:ext cx="1741" cy="11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7" name="Picture 5" descr="b20050919114855_508_QN59H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6" y="1004"/>
              <a:ext cx="1729" cy="119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1794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2818" name="Rectangle 2"/>
          <p:cNvSpPr/>
          <p:nvPr>
            <p:ph idx="1"/>
          </p:nvPr>
        </p:nvSpPr>
        <p:spPr>
          <a:xfrm>
            <a:off x="2987675" y="1412875"/>
            <a:ext cx="5472113" cy="4481513"/>
          </a:xfrm>
          <a:noFill/>
          <a:ln>
            <a:noFill/>
          </a:ln>
        </p:spPr>
        <p:txBody>
          <a:bodyPr/>
          <a:p>
            <a:pPr marL="0" indent="0">
              <a:lnSpc>
                <a:spcPts val="5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4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）当“我”为寻回小狐狸而失足受伤时，是老狐狸给了“我”温暖，使“我”得以苏醒，“我”更加</a:t>
            </a:r>
            <a:r>
              <a:rPr lang="zh-CN" altLang="en-US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感动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，为了</a:t>
            </a:r>
            <a:r>
              <a:rPr lang="zh-CN" altLang="en-US" b="1" dirty="0">
                <a:solidFill>
                  <a:srgbClr val="FF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报答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救命之恩，“我”最终把小狐狸要了回来，让他们一家团聚。</a:t>
            </a:r>
            <a:endParaRPr lang="zh-CN" altLang="en-US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19459" name="Group 3"/>
          <p:cNvGrpSpPr/>
          <p:nvPr/>
        </p:nvGrpSpPr>
        <p:grpSpPr>
          <a:xfrm>
            <a:off x="539750" y="1501775"/>
            <a:ext cx="2170113" cy="4254500"/>
            <a:chOff x="277" y="740"/>
            <a:chExt cx="1367" cy="2680"/>
          </a:xfrm>
        </p:grpSpPr>
        <p:pic>
          <p:nvPicPr>
            <p:cNvPr id="19460" name="Picture 4" descr="06313_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7" y="740"/>
              <a:ext cx="1367" cy="13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1" name="Picture 5" descr="tn_0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" y="2125"/>
              <a:ext cx="1358" cy="129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42" name="Rectangle 2"/>
          <p:cNvSpPr/>
          <p:nvPr>
            <p:ph type="title"/>
          </p:nvPr>
        </p:nvSpPr>
        <p:spPr>
          <a:xfrm>
            <a:off x="306388" y="1214438"/>
            <a:ext cx="8674100" cy="792162"/>
          </a:xfrm>
          <a:noFill/>
          <a:ln>
            <a:noFill/>
          </a:ln>
        </p:spPr>
        <p:txBody>
          <a:bodyPr/>
          <a:p>
            <a:pPr algn="l">
              <a:lnSpc>
                <a:spcPts val="5000"/>
              </a:lnSpc>
            </a:pPr>
            <a:r>
              <a:rPr lang="en-US" altLang="zh-CN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3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、课文为什么以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“金色的脚印”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为题？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3843" name="Rectangle 3"/>
          <p:cNvSpPr/>
          <p:nvPr>
            <p:ph idx="1"/>
          </p:nvPr>
        </p:nvSpPr>
        <p:spPr>
          <a:xfrm>
            <a:off x="250825" y="2473325"/>
            <a:ext cx="4770438" cy="2774950"/>
          </a:xfrm>
          <a:noFill/>
          <a:ln>
            <a:noFill/>
          </a:ln>
        </p:spPr>
        <p:txBody>
          <a:bodyPr/>
          <a:p>
            <a:pPr marL="0" indent="0">
              <a:lnSpc>
                <a:spcPts val="5000"/>
              </a:lnSpc>
              <a:buNone/>
            </a:pPr>
            <a:r>
              <a:rPr lang="zh-CN" altLang="en-US" b="1" dirty="0">
                <a:solidFill>
                  <a:srgbClr val="0099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重点理解：</a:t>
            </a:r>
            <a:endParaRPr lang="en-US" altLang="zh-CN" b="1" dirty="0">
              <a:solidFill>
                <a:srgbClr val="0099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迎着耀眼的朝阳，狐狸们的脚印闪着金色的光芒，一直延伸到密林深处。</a:t>
            </a:r>
            <a:endParaRPr lang="zh-CN" altLang="en-US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0484" name="Picture 4" descr="pic_2707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1263" y="1916113"/>
            <a:ext cx="4122737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4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charRg st="6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43">
                                            <p:txEl>
                                              <p:charRg st="6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66" name="Rectangle 2"/>
          <p:cNvSpPr/>
          <p:nvPr>
            <p:ph idx="1"/>
          </p:nvPr>
        </p:nvSpPr>
        <p:spPr>
          <a:xfrm>
            <a:off x="0" y="2382838"/>
            <a:ext cx="8986838" cy="4286250"/>
          </a:xfrm>
          <a:noFill/>
          <a:ln>
            <a:noFill/>
          </a:ln>
        </p:spPr>
        <p:txBody>
          <a:bodyPr/>
          <a:p>
            <a:pPr>
              <a:lnSpc>
                <a:spcPts val="44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“</a:t>
            </a:r>
            <a:r>
              <a:rPr lang="zh-CN" altLang="en-US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金色的脚印”表面是指阳光照耀下，印在雪地上狐狸的脚印。“金色”一般用来形容十分珍贵、有意义或值得纪念的东西，在这里是指狐狸一家得到人们的关心而团聚，又开始了它们美好的生活；这脚印，不仅包含着狐狸一家生死相依的浓浓亲情以及它们对人类的友善，也包含着人类对其他生命的珍重与爱护。</a:t>
            </a:r>
            <a:endParaRPr lang="zh-CN" altLang="en-US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4867" name="Text Box 3"/>
          <p:cNvSpPr txBox="1"/>
          <p:nvPr/>
        </p:nvSpPr>
        <p:spPr>
          <a:xfrm>
            <a:off x="2987675" y="1268413"/>
            <a:ext cx="439261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金色的脚印</a:t>
            </a:r>
            <a:endParaRPr lang="zh-CN" altLang="en-US" sz="48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1508" name="Picture 4" descr="p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263" y="261938"/>
            <a:ext cx="2665412" cy="1893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66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66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66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866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4866">
                                            <p:txEl>
                                              <p:charRg st="0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  <p:bldP spid="1648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9" name="Rectangle 3"/>
          <p:cNvSpPr>
            <a:spLocks noGrp="1" noRot="1"/>
          </p:cNvSpPr>
          <p:nvPr>
            <p:ph/>
          </p:nvPr>
        </p:nvSpPr>
        <p:spPr>
          <a:xfrm>
            <a:off x="468313" y="2276475"/>
            <a:ext cx="7991475" cy="3168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      同学们，在你们心中，狐狸是一种什么样的动物呢？假如你相信狐狸是狡猾、奸诈的，那么我们学了这篇文章之后，你一定会改变自己对狐狸的看法的。</a:t>
            </a:r>
            <a:endParaRPr lang="zh-CN" altLang="en-US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4099" name="Group 3"/>
          <p:cNvGrpSpPr/>
          <p:nvPr/>
        </p:nvGrpSpPr>
        <p:grpSpPr>
          <a:xfrm>
            <a:off x="90488" y="261938"/>
            <a:ext cx="3352800" cy="1006475"/>
            <a:chOff x="113" y="119"/>
            <a:chExt cx="2112" cy="634"/>
          </a:xfrm>
        </p:grpSpPr>
        <p:sp>
          <p:nvSpPr>
            <p:cNvPr id="4100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新课导入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4101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6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22533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合作探究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22534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1" name="TextBox 4"/>
          <p:cNvSpPr txBox="1"/>
          <p:nvPr/>
        </p:nvSpPr>
        <p:spPr>
          <a:xfrm>
            <a:off x="1174750" y="1916113"/>
            <a:ext cx="56165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小组合作，探究本文主题。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2532" name="Text Box 2"/>
          <p:cNvSpPr txBox="1"/>
          <p:nvPr/>
        </p:nvSpPr>
        <p:spPr>
          <a:xfrm>
            <a:off x="323850" y="2852738"/>
            <a:ext cx="8496300" cy="2586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这篇课文赞美了人与动物之间互相信任、互相帮助、和谐相处的美好关系，也展现了动物之间生死相依的浓浓亲情。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Box 3"/>
          <p:cNvSpPr txBox="1"/>
          <p:nvPr/>
        </p:nvSpPr>
        <p:spPr>
          <a:xfrm>
            <a:off x="1174750" y="1916113"/>
            <a:ext cx="67103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学了这篇课文，你有什么感悟？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425450" y="2924175"/>
            <a:ext cx="8208963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大自然是人和动物共同的家园，人们要和动物和谐相处，这个世界才更加美丽。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891" name="Rectangle 3"/>
          <p:cNvSpPr/>
          <p:nvPr>
            <p:ph type="title"/>
          </p:nvPr>
        </p:nvSpPr>
        <p:spPr>
          <a:xfrm>
            <a:off x="3995738" y="2708275"/>
            <a:ext cx="4217987" cy="1054100"/>
          </a:xfrm>
          <a:noFill/>
          <a:ln>
            <a:noFill/>
          </a:ln>
        </p:spPr>
        <p:txBody>
          <a:bodyPr/>
          <a:p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狐狸的故事</a:t>
            </a:r>
            <a:endParaRPr lang="zh-CN" altLang="en-US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5892" name="Rectangle 4"/>
          <p:cNvSpPr/>
          <p:nvPr>
            <p:ph idx="1"/>
          </p:nvPr>
        </p:nvSpPr>
        <p:spPr>
          <a:xfrm>
            <a:off x="793750" y="4652963"/>
            <a:ext cx="7632700" cy="1633537"/>
          </a:xfrm>
          <a:noFill/>
          <a:ln>
            <a:noFill/>
          </a:ln>
        </p:spPr>
        <p:txBody>
          <a:bodyPr/>
          <a:p>
            <a:pPr marL="0" indent="0">
              <a:buNone/>
            </a:pPr>
            <a:r>
              <a:rPr lang="zh-CN" altLang="en-US" b="1" dirty="0">
                <a:solidFill>
                  <a:srgbClr val="FF33CC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古今中外还有许多有关狐狸的童话、寓言故事，有兴趣的同学可以找几则来读一读。</a:t>
            </a:r>
            <a:endParaRPr lang="zh-CN" altLang="en-US" b="1" dirty="0">
              <a:solidFill>
                <a:srgbClr val="FF33CC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24580" name="Group 6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24582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课外延伸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24583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458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700213"/>
            <a:ext cx="3489325" cy="274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  <p:bldP spid="16589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9" name="Text Box 3"/>
          <p:cNvSpPr txBox="1"/>
          <p:nvPr/>
        </p:nvSpPr>
        <p:spPr>
          <a:xfrm>
            <a:off x="2051050" y="798513"/>
            <a:ext cx="50180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en-US" altLang="zh-CN" sz="1100" b="1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4800" b="1" dirty="0">
                <a:solidFill>
                  <a:srgbClr val="008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课外小练笔</a:t>
            </a:r>
            <a:r>
              <a:rPr lang="zh-CN" altLang="en-US" sz="4800" b="1" dirty="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48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7940" name="Text Box 4"/>
          <p:cNvSpPr txBox="1"/>
          <p:nvPr/>
        </p:nvSpPr>
        <p:spPr>
          <a:xfrm>
            <a:off x="468313" y="1700213"/>
            <a:ext cx="8135937" cy="4627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（二选一）</a:t>
            </a:r>
            <a:endParaRPr lang="en-US" altLang="zh-CN" sz="28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①你与小动物之间最能体现真情的一个片段；</a:t>
            </a:r>
            <a:endParaRPr lang="en-US" altLang="zh-CN" sz="28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0" eaLnBrk="1" hangingPunct="1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②课文情节生动，有不少的地方都给我们留下了无限遐想的空间，可以让学生选择自己感兴趣的内容进行小练笔。如：正太郎在去牧场的路上从悬崖上摔了下去，失去了知觉，他是怎样被救的呢？正太郎与小狐狸一家分别的情景一定十分感人，能把它写具体吗？</a:t>
            </a:r>
            <a:endParaRPr lang="zh-CN" altLang="en-US" sz="28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  <p:bldP spid="1679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fa07fda817c7a6d81f17a22e"/>
          <p:cNvPicPr>
            <a:picLocks noChangeAspect="1"/>
          </p:cNvPicPr>
          <p:nvPr/>
        </p:nvPicPr>
        <p:blipFill>
          <a:blip r:embed="rId1"/>
          <a:srcRect b="9448"/>
          <a:stretch>
            <a:fillRect/>
          </a:stretch>
        </p:blipFill>
        <p:spPr>
          <a:xfrm>
            <a:off x="293688" y="666750"/>
            <a:ext cx="4171950" cy="283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4" descr="6de6f822db16f9769922ed2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657225"/>
            <a:ext cx="3765550" cy="282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" descr="07c73e32ee98a6de1b4cffc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3557588"/>
            <a:ext cx="4071938" cy="305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6" descr="5b660c24c55bcd15c9955993"/>
          <p:cNvPicPr>
            <a:picLocks noChangeAspect="1"/>
          </p:cNvPicPr>
          <p:nvPr/>
        </p:nvPicPr>
        <p:blipFill>
          <a:blip r:embed="rId4"/>
          <a:srcRect r="8461"/>
          <a:stretch>
            <a:fillRect/>
          </a:stretch>
        </p:blipFill>
        <p:spPr>
          <a:xfrm>
            <a:off x="4787900" y="3540125"/>
            <a:ext cx="3833813" cy="314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/>
          <p:nvPr/>
        </p:nvSpPr>
        <p:spPr>
          <a:xfrm>
            <a:off x="611188" y="1412875"/>
            <a:ext cx="7777162" cy="4062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狐狸</a:t>
            </a:r>
            <a:r>
              <a:rPr lang="zh-CN" altLang="en-US" sz="2800" b="1" dirty="0">
                <a:latin typeface="Arial" panose="020B0604020202020204" pitchFamily="34" charset="0"/>
                <a:ea typeface="黑体" panose="02010600030101010101" pitchFamily="2" charset="-122"/>
              </a:rPr>
              <a:t>：</a:t>
            </a:r>
            <a:r>
              <a:rPr lang="zh-CN" altLang="en-US" sz="3200" b="1" dirty="0">
                <a:latin typeface="Arial" panose="020B0604020202020204" pitchFamily="34" charset="0"/>
                <a:ea typeface="黑体" panose="02010600030101010101" pitchFamily="2" charset="-122"/>
              </a:rPr>
              <a:t>一种哺乳动物，形状有点像狼，但形体比狼要小一些。狐狸嘴尖面长，脸呈三角形，耳朵也是三角形的，尾巴蓬松且长，毛色一般为赤黄色。这种动物常昼伏夜出，以鼠类、鸟类或家禽为食。</a:t>
            </a:r>
            <a:endParaRPr lang="zh-CN" altLang="en-US" sz="3200" b="1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5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7184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词语学习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7185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1" name="Text Box 2"/>
          <p:cNvSpPr txBox="1"/>
          <p:nvPr/>
        </p:nvSpPr>
        <p:spPr>
          <a:xfrm>
            <a:off x="741363" y="1824038"/>
            <a:ext cx="7578725" cy="4554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ts val="12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男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佣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人（       ）    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柞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树（      ）</a:t>
            </a:r>
            <a:endParaRPr lang="en-US" altLang="zh-CN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eaLnBrk="1" hangingPunct="1">
              <a:spcBef>
                <a:spcPts val="12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蹭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着（       ）        光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秃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秃（      ）</a:t>
            </a:r>
            <a:endParaRPr lang="en-US" altLang="zh-CN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eaLnBrk="1" hangingPunct="1">
              <a:spcBef>
                <a:spcPts val="12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嗥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叫（       ）        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拽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住（        ）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eaLnBrk="1" hangingPunct="1">
              <a:spcBef>
                <a:spcPts val="12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正太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郎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（       ）     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仓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房（        ）</a:t>
            </a:r>
            <a:endParaRPr lang="en-US" altLang="zh-CN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eaLnBrk="1" hangingPunct="1">
              <a:spcBef>
                <a:spcPts val="12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咔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嚓（       ）         湿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漉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漉（       ）</a:t>
            </a:r>
            <a:endParaRPr lang="en-US" altLang="zh-CN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eaLnBrk="1" hangingPunct="1">
              <a:spcBef>
                <a:spcPts val="12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哆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哆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嗦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嗦（                ）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2843213" y="1749425"/>
            <a:ext cx="17811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yōng</a:t>
            </a:r>
            <a:endParaRPr lang="en-US" altLang="zh-CN" sz="36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7034213" y="2462213"/>
            <a:ext cx="11430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tū</a:t>
            </a:r>
            <a:endParaRPr lang="en-US" altLang="zh-CN" sz="4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2689225" y="4013200"/>
            <a:ext cx="1541463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láng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7316788" y="4797425"/>
            <a:ext cx="1143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lù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6524625" y="1773238"/>
            <a:ext cx="1143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zuò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Text Box 15"/>
          <p:cNvSpPr txBox="1"/>
          <p:nvPr/>
        </p:nvSpPr>
        <p:spPr>
          <a:xfrm>
            <a:off x="2335213" y="3305175"/>
            <a:ext cx="1143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háo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Text Box 16"/>
          <p:cNvSpPr txBox="1"/>
          <p:nvPr/>
        </p:nvSpPr>
        <p:spPr>
          <a:xfrm>
            <a:off x="6503988" y="4005263"/>
            <a:ext cx="152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cāng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Text Box 17"/>
          <p:cNvSpPr txBox="1"/>
          <p:nvPr/>
        </p:nvSpPr>
        <p:spPr>
          <a:xfrm>
            <a:off x="3279775" y="5600700"/>
            <a:ext cx="1143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duō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Text Box 18"/>
          <p:cNvSpPr txBox="1"/>
          <p:nvPr/>
        </p:nvSpPr>
        <p:spPr>
          <a:xfrm>
            <a:off x="4541838" y="5600700"/>
            <a:ext cx="1143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suō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Text Box 22"/>
          <p:cNvSpPr txBox="1"/>
          <p:nvPr/>
        </p:nvSpPr>
        <p:spPr>
          <a:xfrm>
            <a:off x="2236788" y="2420938"/>
            <a:ext cx="161448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cèng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Text Box 23"/>
          <p:cNvSpPr txBox="1"/>
          <p:nvPr/>
        </p:nvSpPr>
        <p:spPr>
          <a:xfrm>
            <a:off x="6227763" y="3297238"/>
            <a:ext cx="18002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zhuài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Text Box 24"/>
          <p:cNvSpPr txBox="1"/>
          <p:nvPr/>
        </p:nvSpPr>
        <p:spPr>
          <a:xfrm>
            <a:off x="2492375" y="4797425"/>
            <a:ext cx="1143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kā</a:t>
            </a:r>
            <a:endParaRPr lang="en-US" altLang="zh-CN" sz="4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739775" y="1725613"/>
            <a:ext cx="79248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光秃秃     冷清清    孤零零</a:t>
            </a:r>
            <a:endParaRPr lang="zh-CN" altLang="en-US" sz="4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湿漉漉     直勾勾    热乎乎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712788" y="3705225"/>
            <a:ext cx="7924800" cy="218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目不转睛    大摇大摆</a:t>
            </a:r>
            <a:endParaRPr lang="zh-CN" altLang="en-US" sz="4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莫名其妙    漫不经心</a:t>
            </a:r>
            <a:endParaRPr lang="zh-CN" altLang="en-US" sz="4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无影无踪    兴高采烈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4627" name="Text Box 3"/>
          <p:cNvSpPr txBox="1"/>
          <p:nvPr/>
        </p:nvSpPr>
        <p:spPr>
          <a:xfrm>
            <a:off x="796925" y="1857375"/>
            <a:ext cx="19034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目不转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睛</a:t>
            </a:r>
            <a:endParaRPr lang="zh-CN" altLang="en-US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28" name="Text Box 4"/>
          <p:cNvSpPr txBox="1"/>
          <p:nvPr/>
        </p:nvSpPr>
        <p:spPr>
          <a:xfrm>
            <a:off x="3802063" y="1844675"/>
            <a:ext cx="501808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眼珠一动不动地盯着看。形容注意力高度集中。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29" name="Text Box 5"/>
          <p:cNvSpPr txBox="1"/>
          <p:nvPr/>
        </p:nvSpPr>
        <p:spPr>
          <a:xfrm>
            <a:off x="857250" y="3168650"/>
            <a:ext cx="11318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黯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淡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30" name="Text Box 6"/>
          <p:cNvSpPr txBox="1"/>
          <p:nvPr/>
        </p:nvSpPr>
        <p:spPr>
          <a:xfrm>
            <a:off x="3848100" y="3154363"/>
            <a:ext cx="25098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昏黑。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31" name="Text Box 7"/>
          <p:cNvSpPr txBox="1"/>
          <p:nvPr/>
        </p:nvSpPr>
        <p:spPr>
          <a:xfrm>
            <a:off x="812800" y="3963988"/>
            <a:ext cx="19446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兴高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采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烈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32" name="Text Box 8"/>
          <p:cNvSpPr txBox="1"/>
          <p:nvPr/>
        </p:nvSpPr>
        <p:spPr>
          <a:xfrm>
            <a:off x="3819525" y="3935413"/>
            <a:ext cx="53244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指兴致高昂，情绪热烈。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33" name="Text Box 9"/>
          <p:cNvSpPr txBox="1"/>
          <p:nvPr/>
        </p:nvSpPr>
        <p:spPr>
          <a:xfrm>
            <a:off x="835025" y="4868863"/>
            <a:ext cx="10445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徒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劳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34" name="Text Box 10"/>
          <p:cNvSpPr txBox="1"/>
          <p:nvPr/>
        </p:nvSpPr>
        <p:spPr>
          <a:xfrm>
            <a:off x="3859213" y="4916488"/>
            <a:ext cx="3352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无益地耗费劳力。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35" name="Text Box 11"/>
          <p:cNvSpPr txBox="1"/>
          <p:nvPr/>
        </p:nvSpPr>
        <p:spPr>
          <a:xfrm>
            <a:off x="2365375" y="1857375"/>
            <a:ext cx="13509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(jīng)</a:t>
            </a:r>
            <a:endParaRPr lang="en-US" altLang="zh-CN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36" name="Text Box 12"/>
          <p:cNvSpPr txBox="1"/>
          <p:nvPr/>
        </p:nvSpPr>
        <p:spPr>
          <a:xfrm>
            <a:off x="1763713" y="3213100"/>
            <a:ext cx="11461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(àn)</a:t>
            </a:r>
            <a:endParaRPr lang="en-US" altLang="zh-CN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37" name="Text Box 13"/>
          <p:cNvSpPr txBox="1"/>
          <p:nvPr/>
        </p:nvSpPr>
        <p:spPr>
          <a:xfrm>
            <a:off x="2381250" y="3933825"/>
            <a:ext cx="12636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(cǎi)</a:t>
            </a:r>
            <a:endParaRPr lang="en-US" altLang="zh-CN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4638" name="Text Box 14"/>
          <p:cNvSpPr txBox="1"/>
          <p:nvPr/>
        </p:nvSpPr>
        <p:spPr>
          <a:xfrm>
            <a:off x="1835150" y="4868863"/>
            <a:ext cx="12477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(tú)</a:t>
            </a:r>
            <a:endParaRPr lang="en-US" altLang="zh-CN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463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28" grpId="0"/>
      <p:bldP spid="154629" grpId="0"/>
      <p:bldP spid="154630" grpId="0"/>
      <p:bldP spid="154631" grpId="0"/>
      <p:bldP spid="154632" grpId="0"/>
      <p:bldP spid="154634" grpId="0"/>
      <p:bldP spid="154635" grpId="0"/>
      <p:bldP spid="154636" grpId="0"/>
      <p:bldP spid="154637" grpId="0"/>
      <p:bldP spid="1546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50" name="Text Box 2"/>
          <p:cNvSpPr txBox="1"/>
          <p:nvPr/>
        </p:nvSpPr>
        <p:spPr>
          <a:xfrm>
            <a:off x="769938" y="1541463"/>
            <a:ext cx="17113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警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惕</a:t>
            </a:r>
            <a:endParaRPr lang="zh-CN" altLang="en-US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51" name="Text Box 3"/>
          <p:cNvSpPr txBox="1"/>
          <p:nvPr/>
        </p:nvSpPr>
        <p:spPr>
          <a:xfrm>
            <a:off x="2771775" y="1439863"/>
            <a:ext cx="60483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对可能发生的危险情况或错误倾向保持敏锐的感觉。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52" name="Text Box 4"/>
          <p:cNvSpPr txBox="1"/>
          <p:nvPr/>
        </p:nvSpPr>
        <p:spPr>
          <a:xfrm>
            <a:off x="684213" y="2509838"/>
            <a:ext cx="19161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无影无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踪</a:t>
            </a:r>
            <a:endParaRPr lang="zh-CN" altLang="en-US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53" name="Text Box 5"/>
          <p:cNvSpPr txBox="1"/>
          <p:nvPr/>
        </p:nvSpPr>
        <p:spPr>
          <a:xfrm>
            <a:off x="3575050" y="2519363"/>
            <a:ext cx="53181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一点踪影也没有。形容完全消失，不知去向。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54" name="Text Box 6"/>
          <p:cNvSpPr txBox="1"/>
          <p:nvPr/>
        </p:nvSpPr>
        <p:spPr>
          <a:xfrm>
            <a:off x="755650" y="3540125"/>
            <a:ext cx="10874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惦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记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55" name="Text Box 7"/>
          <p:cNvSpPr txBox="1"/>
          <p:nvPr/>
        </p:nvSpPr>
        <p:spPr>
          <a:xfrm>
            <a:off x="2987675" y="3600450"/>
            <a:ext cx="43957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心里老想着，放不下心。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56" name="Text Box 8"/>
          <p:cNvSpPr txBox="1"/>
          <p:nvPr/>
        </p:nvSpPr>
        <p:spPr>
          <a:xfrm>
            <a:off x="755650" y="4181475"/>
            <a:ext cx="15398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耀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眼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57" name="Text Box 9"/>
          <p:cNvSpPr txBox="1"/>
          <p:nvPr/>
        </p:nvSpPr>
        <p:spPr>
          <a:xfrm>
            <a:off x="2987675" y="4244975"/>
            <a:ext cx="40925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光线强烈，使人眼花。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58" name="Text Box 10"/>
          <p:cNvSpPr txBox="1"/>
          <p:nvPr/>
        </p:nvSpPr>
        <p:spPr>
          <a:xfrm>
            <a:off x="758825" y="4818063"/>
            <a:ext cx="13620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延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伸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59" name="Text Box 11"/>
          <p:cNvSpPr txBox="1"/>
          <p:nvPr/>
        </p:nvSpPr>
        <p:spPr>
          <a:xfrm>
            <a:off x="2987675" y="4797425"/>
            <a:ext cx="27130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延长；伸展。</a:t>
            </a:r>
            <a:endParaRPr lang="zh-CN" altLang="en-US" sz="32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60" name="Text Box 12"/>
          <p:cNvSpPr txBox="1"/>
          <p:nvPr/>
        </p:nvSpPr>
        <p:spPr>
          <a:xfrm>
            <a:off x="1763713" y="1530350"/>
            <a:ext cx="10302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(tì)</a:t>
            </a:r>
            <a:endParaRPr lang="en-US" altLang="zh-CN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61" name="Text Box 13"/>
          <p:cNvSpPr txBox="1"/>
          <p:nvPr/>
        </p:nvSpPr>
        <p:spPr>
          <a:xfrm>
            <a:off x="2271713" y="2489200"/>
            <a:ext cx="1363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(zōng)</a:t>
            </a:r>
            <a:endParaRPr lang="en-US" altLang="zh-CN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62" name="Text Box 14"/>
          <p:cNvSpPr txBox="1"/>
          <p:nvPr/>
        </p:nvSpPr>
        <p:spPr>
          <a:xfrm>
            <a:off x="1619250" y="3513138"/>
            <a:ext cx="13192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(diàn)</a:t>
            </a:r>
            <a:endParaRPr lang="en-US" altLang="zh-CN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63" name="Text Box 15"/>
          <p:cNvSpPr txBox="1"/>
          <p:nvPr/>
        </p:nvSpPr>
        <p:spPr>
          <a:xfrm>
            <a:off x="1619250" y="4149725"/>
            <a:ext cx="11620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(yào)</a:t>
            </a:r>
            <a:endParaRPr lang="en-US" altLang="zh-CN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55664" name="Text Box 16"/>
          <p:cNvSpPr txBox="1"/>
          <p:nvPr/>
        </p:nvSpPr>
        <p:spPr>
          <a:xfrm>
            <a:off x="1619250" y="4797425"/>
            <a:ext cx="11033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(yán)</a:t>
            </a:r>
            <a:endParaRPr lang="en-US" altLang="zh-CN" sz="32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/>
      <p:bldP spid="155652" grpId="0"/>
      <p:bldP spid="155653" grpId="0"/>
      <p:bldP spid="155654" grpId="0"/>
      <p:bldP spid="155655" grpId="0"/>
      <p:bldP spid="155656" grpId="0"/>
      <p:bldP spid="155657" grpId="0"/>
      <p:bldP spid="155658" grpId="0"/>
      <p:bldP spid="155659" grpId="0"/>
      <p:bldP spid="155660" grpId="0"/>
      <p:bldP spid="155661" grpId="0"/>
      <p:bldP spid="155662" grpId="0"/>
      <p:bldP spid="155663" grpId="0"/>
      <p:bldP spid="1556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Rot="1"/>
          </p:cNvSpPr>
          <p:nvPr>
            <p:ph type="title"/>
          </p:nvPr>
        </p:nvSpPr>
        <p:spPr>
          <a:xfrm>
            <a:off x="1042988" y="1628775"/>
            <a:ext cx="7416800" cy="1223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l" eaLnBrk="1" hangingPunct="1">
              <a:lnSpc>
                <a:spcPct val="120000"/>
              </a:lnSpc>
            </a:pPr>
            <a:r>
              <a:rPr lang="zh-CN" altLang="en-US" sz="2800" b="1" dirty="0">
                <a:latin typeface="Calibri" pitchFamily="34" charset="0"/>
                <a:ea typeface="黑体" panose="02010600030101010101" pitchFamily="2" charset="-122"/>
              </a:rPr>
              <a:t>         听课文朗读，明确课文的主要内容，理清文章脉络。</a:t>
            </a:r>
            <a:endParaRPr lang="zh-CN" altLang="en-US" sz="2800" b="1" dirty="0">
              <a:latin typeface="Calibri" pitchFamily="34" charset="0"/>
              <a:ea typeface="黑体" panose="02010600030101010101" pitchFamily="2" charset="-122"/>
            </a:endParaRPr>
          </a:p>
        </p:txBody>
      </p:sp>
      <p:grpSp>
        <p:nvGrpSpPr>
          <p:cNvPr id="11267" name="Group 5"/>
          <p:cNvGrpSpPr/>
          <p:nvPr/>
        </p:nvGrpSpPr>
        <p:grpSpPr>
          <a:xfrm>
            <a:off x="107950" y="261938"/>
            <a:ext cx="3352800" cy="1006475"/>
            <a:chOff x="113" y="119"/>
            <a:chExt cx="2112" cy="634"/>
          </a:xfrm>
        </p:grpSpPr>
        <p:sp>
          <p:nvSpPr>
            <p:cNvPr id="11269" name="圆角矩形 2"/>
            <p:cNvSpPr/>
            <p:nvPr/>
          </p:nvSpPr>
          <p:spPr>
            <a:xfrm>
              <a:off x="785" y="263"/>
              <a:ext cx="1440" cy="432"/>
            </a:xfrm>
            <a:prstGeom prst="roundRect">
              <a:avLst>
                <a:gd name="adj" fmla="val 6394"/>
              </a:avLst>
            </a:prstGeom>
            <a:solidFill>
              <a:srgbClr val="FFFF00"/>
            </a:solidFill>
            <a:ln w="28575" cap="flat" cmpd="sng">
              <a:solidFill>
                <a:srgbClr val="404040"/>
              </a:solidFill>
              <a:prstDash val="dashDot"/>
              <a:headEnd type="none" w="med" len="med"/>
              <a:tailEnd type="none" w="med" len="med"/>
            </a:ln>
          </p:spPr>
          <p:txBody>
            <a:bodyPr lIns="91438" tIns="45719" rIns="91438" bIns="45719" anchor="ctr"/>
            <a:p>
              <a:pPr lvl="0" algn="ctr" eaLnBrk="1" hangingPunct="1"/>
              <a:r>
                <a:rPr lang="zh-CN" altLang="en-US" sz="40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0030101010101" pitchFamily="2" charset="-122"/>
                </a:rPr>
                <a:t>整体感知</a:t>
              </a:r>
              <a:endParaRPr lang="zh-CN" altLang="en-US" sz="40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0030101010101" pitchFamily="2" charset="-122"/>
              </a:endParaRPr>
            </a:p>
          </p:txBody>
        </p:sp>
        <p:pic>
          <p:nvPicPr>
            <p:cNvPr id="11270" name="图片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119"/>
              <a:ext cx="864" cy="63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268" name="Picture 8" descr="图片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8" y="3008313"/>
            <a:ext cx="4824412" cy="3373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自定义设计方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WPS 演示</Application>
  <PresentationFormat>全屏显示(4:3)</PresentationFormat>
  <Paragraphs>173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黑体</vt:lpstr>
      <vt:lpstr>Franklin Gothic Medium</vt:lpstr>
      <vt:lpstr>楷体_GB2312</vt:lpstr>
      <vt:lpstr>微软雅黑</vt:lpstr>
      <vt:lpstr>Lucida Sans</vt:lpstr>
      <vt:lpstr>4_自定义设计方案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小熊猫</dc:creator>
  <cp:lastModifiedBy>Administrator</cp:lastModifiedBy>
  <cp:revision>158</cp:revision>
  <dcterms:created xsi:type="dcterms:W3CDTF">2008-10-11T05:23:09Z</dcterms:created>
  <dcterms:modified xsi:type="dcterms:W3CDTF">2016-11-21T03:03:34Z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